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embeddedFontLst>
    <p:embeddedFont>
      <p:font typeface="Tahom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ipeZa+F92EtpadmXZ5W9tsAiVz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Tahom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bold.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6" name="Google Shape;10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 name="Google Shape;1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Font typeface="Arial"/>
              <a:buNone/>
            </a:pPr>
            <a:r>
              <a:rPr lang="en-US" sz="1400">
                <a:latin typeface="Arial"/>
                <a:ea typeface="Arial"/>
                <a:cs typeface="Arial"/>
                <a:sym typeface="Arial"/>
              </a:rPr>
              <a:t>Hello and welcome to today’s GenePattern workshop. We have four presenters for you today: I’m Thorin Tabor, I will be helping you learn how to get your data into GenePattern and going over differential analysis. Anthony Castanza will be presenting Gene Set </a:t>
            </a:r>
            <a:r>
              <a:rPr lang="en-US" sz="1400">
                <a:latin typeface="Arial"/>
                <a:ea typeface="Arial"/>
                <a:cs typeface="Arial"/>
                <a:sym typeface="Arial"/>
              </a:rPr>
              <a:t>Enrichment</a:t>
            </a:r>
            <a:r>
              <a:rPr lang="en-US" sz="1400">
                <a:latin typeface="Arial"/>
                <a:ea typeface="Arial"/>
                <a:cs typeface="Arial"/>
                <a:sym typeface="Arial"/>
              </a:rPr>
              <a:t> Analysis and MSigDB. Ted Liefeld, will be covering Classification &amp; Prediction and IGV. And finally, Alex Wenzel will go over single-cell RNA-seq clustering.</a:t>
            </a:r>
            <a:endParaRPr sz="18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97" name="Google Shape;19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00">
                <a:latin typeface="Arial"/>
                <a:ea typeface="Arial"/>
                <a:cs typeface="Arial"/>
                <a:sym typeface="Arial"/>
              </a:rPr>
              <a:t>I’ve mentioned the word “module” once already, but let me take a moment to define what I mean</a:t>
            </a:r>
            <a:r>
              <a:rPr lang="en-US" sz="1800">
                <a:latin typeface="Arial"/>
                <a:ea typeface="Arial"/>
                <a:cs typeface="Arial"/>
                <a:sym typeface="Arial"/>
              </a:rPr>
              <a:t>. Today, when we talk about modules, we’re talking about a specific bioinformatics tool or other piece of software that has been wrapped in a handy-dandy web form for use in GenePattern.</a:t>
            </a:r>
            <a:endParaRPr sz="18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15" name="Google Shape;21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00">
                <a:latin typeface="Arial"/>
                <a:ea typeface="Arial"/>
                <a:cs typeface="Arial"/>
                <a:sym typeface="Arial"/>
              </a:rPr>
              <a:t>I want to </a:t>
            </a:r>
            <a:r>
              <a:rPr lang="en-US" sz="1800">
                <a:latin typeface="Arial"/>
                <a:ea typeface="Arial"/>
                <a:cs typeface="Arial"/>
                <a:sym typeface="Arial"/>
              </a:rPr>
              <a:t>note that m</a:t>
            </a:r>
            <a:r>
              <a:rPr lang="en-US" sz="1800">
                <a:latin typeface="Arial"/>
                <a:ea typeface="Arial"/>
                <a:cs typeface="Arial"/>
                <a:sym typeface="Arial"/>
              </a:rPr>
              <a:t>odules are self-contained. They contain all of the files needed to run that particular analysis, including binaries, dependencies, a parameter specification and documentation.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This makes them portable. Once wrapped, a module can be run on different GenePattern servers, whether the official one or your own. And can be run on any operating system, from Mac, to Linux, to Windows.</a:t>
            </a:r>
            <a:endParaRPr sz="18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36" name="Google Shape;23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00">
                <a:latin typeface="Arial"/>
                <a:ea typeface="Arial"/>
                <a:cs typeface="Arial"/>
                <a:sym typeface="Arial"/>
              </a:rPr>
              <a:t>And at least count, we</a:t>
            </a:r>
            <a:r>
              <a:rPr lang="en-US" sz="1800">
                <a:latin typeface="Arial"/>
                <a:ea typeface="Arial"/>
                <a:cs typeface="Arial"/>
                <a:sym typeface="Arial"/>
              </a:rPr>
              <a:t> currently have over 250 modules available on the GenePattern public server, with more being added on a regular basis.</a:t>
            </a:r>
            <a:endParaRPr sz="18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
        <p:nvSpPr>
          <p:cNvPr id="244" name="Google Shape;24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b="0" i="0" lang="en-US" sz="1800" u="none" cap="none" strike="noStrike">
                <a:solidFill>
                  <a:srgbClr val="000000"/>
                </a:solidFill>
                <a:latin typeface="Arial"/>
                <a:ea typeface="Arial"/>
                <a:cs typeface="Arial"/>
                <a:sym typeface="Arial"/>
              </a:rPr>
              <a:t>This slide shows how the parts of GenePattern interact with each other and also</a:t>
            </a:r>
            <a:endParaRPr/>
          </a:p>
          <a:p>
            <a:pPr indent="0" lvl="0" marL="0" marR="0" rtl="0" algn="l">
              <a:spcBef>
                <a:spcPts val="0"/>
              </a:spcBef>
              <a:spcAft>
                <a:spcPts val="0"/>
              </a:spcAft>
              <a:buNone/>
            </a:pPr>
            <a:r>
              <a:rPr b="0" i="0" lang="en-US" sz="1800" u="none" cap="none" strike="noStrike">
                <a:solidFill>
                  <a:srgbClr val="000000"/>
                </a:solidFill>
                <a:latin typeface="Arial"/>
                <a:ea typeface="Arial"/>
                <a:cs typeface="Arial"/>
                <a:sym typeface="Arial"/>
              </a:rPr>
              <a:t>You can think of module repositories as individual iTunes stores..</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notes"/>
          <p:cNvSpPr txBox="1"/>
          <p:nvPr>
            <p:ph idx="1" type="body"/>
          </p:nvPr>
        </p:nvSpPr>
        <p:spPr>
          <a:xfrm>
            <a:off x="653040" y="4110120"/>
            <a:ext cx="5551200" cy="430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Alright, alright, so enough talk. Let’s dive</a:t>
            </a:r>
            <a:r>
              <a:rPr lang="en-US" sz="1800">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in. Sometimes the best way to learn is by doing.</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 with that in mind, we’re going to do a bit of a follow-along exercise. And I’m going to explain things as we go.</a:t>
            </a:r>
            <a:endParaRPr/>
          </a:p>
        </p:txBody>
      </p:sp>
      <p:sp>
        <p:nvSpPr>
          <p:cNvPr id="298" name="Google Shape;29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ec0a3f441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ec0a3f441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If you’ve navigated away from GenePattern. Let’s go back. Go to cloud.genepattern.org in your browser and sign in. If you’re already there, great! Just click back to the correct tab.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let’s run a module. In the search box on the left, I want you to type in ConvertLineEndings, and when a result comes up, click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you now see is the run module page. It presents a simple web form where you can change the </a:t>
            </a:r>
            <a:r>
              <a:rPr lang="en-US"/>
              <a:t>available parameters. And if you every need help understanding the parameters, you can access the module’s documentation by clicking the documentation link at the top of the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far as modules ago, ConvertLineEndings isn’t very interesting, but it is fast – which is great for quick demonstrations. All it does is it changes the line endings in a text file </a:t>
            </a:r>
            <a:r>
              <a:rPr lang="en-US"/>
              <a:t>from</a:t>
            </a:r>
            <a:r>
              <a:rPr lang="en-US"/>
              <a:t> Windows-style encoded line endings to the Unix style of line ending. This is necessary for some older tools that get very picky about that sort of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Anyway, in the “input filename” parameter, I want you to type the following URL: (sorry this isn’t something shorter) Then click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the job status page and note that GenePattern automatically downloads the file for you.*</a:t>
            </a:r>
            <a:endParaRPr/>
          </a:p>
        </p:txBody>
      </p:sp>
      <p:sp>
        <p:nvSpPr>
          <p:cNvPr id="305" name="Google Shape;305;g2eec0a3f441_0_1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f8ec7a509_0_2:notes"/>
          <p:cNvSpPr txBox="1"/>
          <p:nvPr>
            <p:ph idx="1" type="body"/>
          </p:nvPr>
        </p:nvSpPr>
        <p:spPr>
          <a:xfrm>
            <a:off x="653040" y="4110120"/>
            <a:ext cx="5551200" cy="430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GenePattern is available through a variety of interfaces. What we’ve used so far is the classic “web app” interface – and we’ll be coming back to it again – but GenePattern’s functionality is also available in Jupyter notebooks through a platform called g2nb.</a:t>
            </a:r>
            <a:endParaRPr/>
          </a:p>
        </p:txBody>
      </p:sp>
      <p:sp>
        <p:nvSpPr>
          <p:cNvPr id="310" name="Google Shape;310;g2ef8ec7a509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53040" y="4002120"/>
            <a:ext cx="5551560" cy="43102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g2nb is an an </a:t>
            </a:r>
            <a:r>
              <a:rPr lang="en-US" sz="1400">
                <a:latin typeface="Arial"/>
                <a:ea typeface="Arial"/>
                <a:cs typeface="Arial"/>
                <a:sym typeface="Arial"/>
              </a:rPr>
              <a:t>environment that allows you to perform </a:t>
            </a:r>
            <a:r>
              <a:rPr i="1" lang="en-US" sz="1400">
                <a:latin typeface="Arial"/>
                <a:ea typeface="Arial"/>
                <a:cs typeface="Arial"/>
                <a:sym typeface="Arial"/>
              </a:rPr>
              <a:t>in silico</a:t>
            </a:r>
            <a:r>
              <a:rPr lang="en-US" sz="1400">
                <a:latin typeface="Arial"/>
                <a:ea typeface="Arial"/>
                <a:cs typeface="Arial"/>
                <a:sym typeface="Arial"/>
              </a:rPr>
              <a:t> research and present that research in the form of an interactive notebook in your web browser.</a:t>
            </a:r>
            <a:endParaRPr sz="1400">
              <a:latin typeface="Arial"/>
              <a:ea typeface="Arial"/>
              <a:cs typeface="Arial"/>
              <a:sym typeface="Arial"/>
            </a:endParaRPr>
          </a:p>
          <a:p>
            <a:pPr indent="0" lvl="0" marL="0" marR="0" rtl="0" algn="l">
              <a:spcBef>
                <a:spcPts val="0"/>
              </a:spcBef>
              <a:spcAft>
                <a:spcPts val="0"/>
              </a:spcAft>
              <a:buClr>
                <a:srgbClr val="000000"/>
              </a:buClr>
              <a:buSzPts val="1400"/>
              <a:buFont typeface="Arial"/>
              <a:buNone/>
            </a:pPr>
            <a:r>
              <a:t/>
            </a:r>
            <a:endParaRPr sz="1400">
              <a:latin typeface="Arial"/>
              <a:ea typeface="Arial"/>
              <a:cs typeface="Arial"/>
              <a:sym typeface="Arial"/>
            </a:endParaRPr>
          </a:p>
          <a:p>
            <a:pPr indent="-216000" lvl="0" marL="216000" rtl="0" algn="l">
              <a:spcBef>
                <a:spcPts val="0"/>
              </a:spcBef>
              <a:spcAft>
                <a:spcPts val="0"/>
              </a:spcAft>
              <a:buClr>
                <a:schemeClr val="dk1"/>
              </a:buClr>
              <a:buSzPts val="630"/>
              <a:buFont typeface="Noto Sans Symbols"/>
              <a:buChar char="●"/>
            </a:pPr>
            <a:r>
              <a:rPr lang="en-US" sz="1400">
                <a:latin typeface="Arial"/>
                <a:ea typeface="Arial"/>
                <a:cs typeface="Arial"/>
                <a:sym typeface="Arial"/>
              </a:rPr>
              <a:t>You can also think of g2nbk like this: If you work in a wet lab, a bench biologist has an ever-present lab notebook. For bioinformaticians, there’s no direct equivalent. g2nb helps bring these worlds together, so that you can keep your notes and your computational analyses together in an easy-to-understand, narrative format.</a:t>
            </a:r>
            <a:endParaRPr/>
          </a:p>
          <a:p>
            <a:pPr indent="0" lvl="0" marL="0" rtl="0" algn="l">
              <a:spcBef>
                <a:spcPts val="0"/>
              </a:spcBef>
              <a:spcAft>
                <a:spcPts val="0"/>
              </a:spcAft>
              <a:buClr>
                <a:schemeClr val="dk1"/>
              </a:buClr>
              <a:buSzPts val="630"/>
              <a:buFont typeface="Noto Sans Symbols"/>
              <a:buNone/>
            </a:pPr>
            <a:r>
              <a:t/>
            </a:r>
            <a:endParaRPr sz="1400">
              <a:latin typeface="Arial"/>
              <a:ea typeface="Arial"/>
              <a:cs typeface="Arial"/>
              <a:sym typeface="Arial"/>
            </a:endParaRPr>
          </a:p>
          <a:p>
            <a:pPr indent="-216000" lvl="0" marL="216000" rtl="0" algn="l">
              <a:spcBef>
                <a:spcPts val="0"/>
              </a:spcBef>
              <a:spcAft>
                <a:spcPts val="0"/>
              </a:spcAft>
              <a:buClr>
                <a:schemeClr val="dk1"/>
              </a:buClr>
              <a:buSzPts val="630"/>
              <a:buFont typeface="Noto Sans Symbols"/>
              <a:buChar char="●"/>
            </a:pPr>
            <a:r>
              <a:rPr lang="en-US" sz="1400">
                <a:latin typeface="Arial"/>
                <a:ea typeface="Arial"/>
                <a:cs typeface="Arial"/>
                <a:sym typeface="Arial"/>
              </a:rPr>
              <a:t>And this format is really intuitive. It’s a lot like how you might conceive of your research, or begin to structure a paper</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t/>
            </a:r>
            <a:endParaRPr b="0" i="0" sz="1400" u="none" cap="none" strike="noStrike">
              <a:solidFill>
                <a:srgbClr val="000000"/>
              </a:solidFill>
              <a:latin typeface="Arial"/>
              <a:ea typeface="Arial"/>
              <a:cs typeface="Arial"/>
              <a:sym typeface="Arial"/>
            </a:endParaRPr>
          </a:p>
        </p:txBody>
      </p:sp>
      <p:sp>
        <p:nvSpPr>
          <p:cNvPr id="316" name="Google Shape;31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txBox="1"/>
          <p:nvPr>
            <p:ph idx="1" type="body"/>
          </p:nvPr>
        </p:nvSpPr>
        <p:spPr>
          <a:xfrm>
            <a:off x="653040" y="4002120"/>
            <a:ext cx="5551560" cy="4310280"/>
          </a:xfrm>
          <a:prstGeom prst="rect">
            <a:avLst/>
          </a:prstGeom>
          <a:noFill/>
          <a:ln>
            <a:noFill/>
          </a:ln>
        </p:spPr>
        <p:txBody>
          <a:bodyPr anchorCtr="0" anchor="t" bIns="0" lIns="0" spcFirstLastPara="1" rIns="0" wrap="square" tIns="0">
            <a:noAutofit/>
          </a:bodyPr>
          <a:lstStyle/>
          <a:p>
            <a:pPr indent="-216000" lvl="0" marL="216000" marR="0" rtl="0" algn="l">
              <a:spcBef>
                <a:spcPts val="0"/>
              </a:spcBef>
              <a:spcAft>
                <a:spcPts val="0"/>
              </a:spcAft>
              <a:buClr>
                <a:srgbClr val="000000"/>
              </a:buClr>
              <a:buSzPts val="630"/>
              <a:buFont typeface="Noto Sans Symbols"/>
              <a:buChar char="●"/>
            </a:pPr>
            <a:r>
              <a:rPr lang="en-US" sz="1400">
                <a:solidFill>
                  <a:srgbClr val="000000"/>
                </a:solidFill>
                <a:latin typeface="Arial"/>
                <a:ea typeface="Arial"/>
                <a:cs typeface="Arial"/>
                <a:sym typeface="Arial"/>
              </a:rPr>
              <a:t>g2nb</a:t>
            </a:r>
            <a:r>
              <a:rPr b="0" i="0" lang="en-US" sz="1400" u="none" cap="none" strike="noStrike">
                <a:solidFill>
                  <a:srgbClr val="000000"/>
                </a:solidFill>
                <a:latin typeface="Arial"/>
                <a:ea typeface="Arial"/>
                <a:cs typeface="Arial"/>
                <a:sym typeface="Arial"/>
              </a:rPr>
              <a:t> is built on top of a platform called Jupyter.</a:t>
            </a:r>
            <a:endParaRPr/>
          </a:p>
          <a:p>
            <a:pPr indent="-175995" lvl="0" marL="216000" marR="0" rtl="0" algn="l">
              <a:spcBef>
                <a:spcPts val="0"/>
              </a:spcBef>
              <a:spcAft>
                <a:spcPts val="0"/>
              </a:spcAft>
              <a:buClr>
                <a:srgbClr val="000000"/>
              </a:buClr>
              <a:buSzPts val="630"/>
              <a:buFont typeface="Noto Sans Symbols"/>
              <a:buNone/>
            </a:pPr>
            <a: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Who here </a:t>
            </a:r>
            <a:r>
              <a:rPr lang="en-US" sz="1400">
                <a:solidFill>
                  <a:srgbClr val="000000"/>
                </a:solidFill>
                <a:latin typeface="Arial"/>
                <a:ea typeface="Arial"/>
                <a:cs typeface="Arial"/>
                <a:sym typeface="Arial"/>
              </a:rPr>
              <a:t>is familiar with</a:t>
            </a:r>
            <a:r>
              <a:rPr b="0" i="0" lang="en-US" sz="1400" u="none" cap="none" strike="noStrike">
                <a:solidFill>
                  <a:srgbClr val="000000"/>
                </a:solidFill>
                <a:latin typeface="Arial"/>
                <a:ea typeface="Arial"/>
                <a:cs typeface="Arial"/>
                <a:sym typeface="Arial"/>
              </a:rPr>
              <a:t> Jupyter?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t/>
            </a:r>
            <a:endParaRPr sz="1400">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*show of hands*</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630"/>
              <a:buFont typeface="Noto Sans Symbols"/>
              <a:buNone/>
            </a:pPr>
            <a: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endParaRPr/>
          </a:p>
          <a:p>
            <a:pPr indent="0" lvl="0" marL="0" marR="0" rtl="0" algn="l">
              <a:spcBef>
                <a:spcPts val="0"/>
              </a:spcBef>
              <a:spcAft>
                <a:spcPts val="0"/>
              </a:spcAft>
              <a:buClr>
                <a:srgbClr val="000000"/>
              </a:buClr>
              <a:buSzPts val="630"/>
              <a:buFont typeface="Noto Sans Symbols"/>
              <a:buNone/>
            </a:pPr>
            <a: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It's open source software.</a:t>
            </a:r>
            <a:endParaRPr/>
          </a:p>
          <a:p>
            <a:pPr indent="0" lvl="0" marL="0" marR="0" rtl="0" algn="l">
              <a:spcBef>
                <a:spcPts val="0"/>
              </a:spcBef>
              <a:spcAft>
                <a:spcPts val="0"/>
              </a:spcAft>
              <a:buClr>
                <a:srgbClr val="000000"/>
              </a:buClr>
              <a:buSzPts val="630"/>
              <a:buFont typeface="Noto Sans Symbols"/>
              <a:buNone/>
            </a:pPr>
            <a: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And </a:t>
            </a:r>
            <a:r>
              <a:rPr lang="en-US" sz="1400">
                <a:solidFill>
                  <a:srgbClr val="000000"/>
                </a:solidFill>
                <a:latin typeface="Arial"/>
                <a:ea typeface="Arial"/>
                <a:cs typeface="Arial"/>
                <a:sym typeface="Arial"/>
              </a:rPr>
              <a:t>g2nb</a:t>
            </a:r>
            <a:r>
              <a:rPr b="0" i="0" lang="en-US" sz="1400" u="none" cap="none" strike="noStrike">
                <a:solidFill>
                  <a:srgbClr val="000000"/>
                </a:solidFill>
                <a:latin typeface="Arial"/>
                <a:ea typeface="Arial"/>
                <a:cs typeface="Arial"/>
                <a:sym typeface="Arial"/>
              </a:rPr>
              <a:t> lets you create bioinformatic notebooks that are compatible with it and all the associated resources that are available to you.</a:t>
            </a:r>
            <a:endParaRPr/>
          </a:p>
        </p:txBody>
      </p:sp>
      <p:sp>
        <p:nvSpPr>
          <p:cNvPr id="323" name="Google Shape;32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txBox="1"/>
          <p:nvPr>
            <p:ph idx="1" type="body"/>
          </p:nvPr>
        </p:nvSpPr>
        <p:spPr>
          <a:xfrm>
            <a:off x="653040" y="4002120"/>
            <a:ext cx="5551560" cy="4310280"/>
          </a:xfrm>
          <a:prstGeom prst="rect">
            <a:avLst/>
          </a:prstGeom>
          <a:noFill/>
          <a:ln>
            <a:noFill/>
          </a:ln>
        </p:spPr>
        <p:txBody>
          <a:bodyPr anchorCtr="0" anchor="t" bIns="0" lIns="0" spcFirstLastPara="1" rIns="0" wrap="square" tIns="0">
            <a:noAutofit/>
          </a:bodyPr>
          <a:lstStyle/>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One of the underlying goals of </a:t>
            </a:r>
            <a:r>
              <a:rPr lang="en-US" sz="1400">
                <a:solidFill>
                  <a:srgbClr val="000000"/>
                </a:solidFill>
                <a:latin typeface="Arial"/>
                <a:ea typeface="Arial"/>
                <a:cs typeface="Arial"/>
                <a:sym typeface="Arial"/>
              </a:rPr>
              <a:t>g2nb</a:t>
            </a:r>
            <a:r>
              <a:rPr b="0" i="0" lang="en-US" sz="1400" u="none" cap="none" strike="noStrike">
                <a:solidFill>
                  <a:srgbClr val="000000"/>
                </a:solidFill>
                <a:latin typeface="Arial"/>
                <a:ea typeface="Arial"/>
                <a:cs typeface="Arial"/>
                <a:sym typeface="Arial"/>
              </a:rPr>
              <a:t> is to encapsulate a complete research narrative—from its conception to dissemination.</a:t>
            </a:r>
            <a:endParaRPr/>
          </a:p>
          <a:p>
            <a:pPr indent="0" lvl="0" marL="0" marR="0" rtl="0" algn="l">
              <a:spcBef>
                <a:spcPts val="0"/>
              </a:spcBef>
              <a:spcAft>
                <a:spcPts val="0"/>
              </a:spcAft>
              <a:buClr>
                <a:srgbClr val="000000"/>
              </a:buClr>
              <a:buSzPts val="630"/>
              <a:buFont typeface="Noto Sans Symbols"/>
              <a:buNone/>
            </a:pPr>
            <a:r>
              <a:t/>
            </a:r>
            <a:endParaRPr b="0" i="0" sz="1400" u="none" cap="none" strike="noStrike">
              <a:solidFill>
                <a:srgbClr val="000000"/>
              </a:solidFill>
              <a:latin typeface="Arial"/>
              <a:ea typeface="Arial"/>
              <a:cs typeface="Arial"/>
              <a:sym typeface="Arial"/>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Another goal is to make all of the powerful GenePattern features, and features from other popular bioinformatics </a:t>
            </a:r>
            <a:r>
              <a:rPr lang="en-US" sz="1400">
                <a:solidFill>
                  <a:srgbClr val="000000"/>
                </a:solidFill>
                <a:latin typeface="Arial"/>
                <a:ea typeface="Arial"/>
                <a:cs typeface="Arial"/>
                <a:sym typeface="Arial"/>
              </a:rPr>
              <a:t>platforms</a:t>
            </a:r>
            <a:r>
              <a:rPr b="0" i="0" lang="en-US" sz="1400" u="none" cap="none" strike="noStrike">
                <a:solidFill>
                  <a:srgbClr val="000000"/>
                </a:solidFill>
                <a:latin typeface="Arial"/>
                <a:ea typeface="Arial"/>
                <a:cs typeface="Arial"/>
                <a:sym typeface="Arial"/>
              </a:rPr>
              <a:t>, available in the notebook environment. This way a researcher can leverage the best of what </a:t>
            </a:r>
            <a:r>
              <a:rPr lang="en-US" sz="1400">
                <a:solidFill>
                  <a:srgbClr val="000000"/>
                </a:solidFill>
                <a:latin typeface="Arial"/>
                <a:ea typeface="Arial"/>
                <a:cs typeface="Arial"/>
                <a:sym typeface="Arial"/>
              </a:rPr>
              <a:t>eah</a:t>
            </a:r>
            <a:r>
              <a:rPr b="0" i="0" lang="en-US" sz="1400" u="none" cap="none" strike="noStrike">
                <a:solidFill>
                  <a:srgbClr val="000000"/>
                </a:solidFill>
                <a:latin typeface="Arial"/>
                <a:ea typeface="Arial"/>
                <a:cs typeface="Arial"/>
                <a:sym typeface="Arial"/>
              </a:rPr>
              <a:t> has to offer, interleaving text, graphics, interactive visualizations and analytic aspects.</a:t>
            </a:r>
            <a:endParaRPr/>
          </a:p>
        </p:txBody>
      </p:sp>
      <p:sp>
        <p:nvSpPr>
          <p:cNvPr id="331" name="Google Shape;33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f8ec7a509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As the different sections of today’s workshop are intended to be interactive, you will need to create a GenePattern account if you don’t already have one, and sign in to the GenePattern web app.</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You can find GenePattern at the URL shown on this slide. That’s cloud (dot) genepattern (dot) org. If you already have an account, simply sign in with your username and password. Otherwise, if you don’t have an account, click the “Click to Register” link, and follow the instructions.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Side note: If you are making a new account, please do not use any special characters or spaces in your username.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I’ll give everyone a couple minutes. Please do this now.</a:t>
            </a:r>
            <a:endParaRPr sz="1400"/>
          </a:p>
        </p:txBody>
      </p:sp>
      <p:sp>
        <p:nvSpPr>
          <p:cNvPr id="115" name="Google Shape;115;g2ef8ec7a509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f8ec7a509_0_7:notes"/>
          <p:cNvSpPr txBox="1"/>
          <p:nvPr>
            <p:ph idx="1" type="body"/>
          </p:nvPr>
        </p:nvSpPr>
        <p:spPr>
          <a:xfrm>
            <a:off x="653040" y="4110120"/>
            <a:ext cx="5551200" cy="430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That’s the pitch. Let’s get interactive.</a:t>
            </a:r>
            <a:endParaRPr sz="18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For this next exercise, we’re going to try out </a:t>
            </a:r>
            <a:r>
              <a:rPr lang="en-US" sz="1800">
                <a:solidFill>
                  <a:srgbClr val="000000"/>
                </a:solidFill>
                <a:latin typeface="Arial"/>
                <a:ea typeface="Arial"/>
                <a:cs typeface="Arial"/>
                <a:sym typeface="Arial"/>
              </a:rPr>
              <a:t>using</a:t>
            </a:r>
            <a:r>
              <a:rPr lang="en-US" sz="1800">
                <a:solidFill>
                  <a:srgbClr val="000000"/>
                </a:solidFill>
                <a:latin typeface="Arial"/>
                <a:ea typeface="Arial"/>
                <a:cs typeface="Arial"/>
                <a:sym typeface="Arial"/>
              </a:rPr>
              <a:t> GenePattern from the g2nb interface, inside a Jupyter notebook.</a:t>
            </a:r>
            <a:endParaRPr sz="1800">
              <a:solidFill>
                <a:srgbClr val="000000"/>
              </a:solidFill>
              <a:latin typeface="Arial"/>
              <a:ea typeface="Arial"/>
              <a:cs typeface="Arial"/>
              <a:sym typeface="Arial"/>
            </a:endParaRPr>
          </a:p>
        </p:txBody>
      </p:sp>
      <p:sp>
        <p:nvSpPr>
          <p:cNvPr id="342" name="Google Shape;342;g2ef8ec7a509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ec0a3f44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Please open a new tab and point your browser at workspace.g2nb.org. Once you’re there, you should see a login page. Go ahead and click on the GenePattern link, and then sign in with your GenePattern username and password.</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I’ll give everyone a couple minutes to get caught up.</a:t>
            </a:r>
            <a:endParaRPr sz="1400"/>
          </a:p>
        </p:txBody>
      </p:sp>
      <p:sp>
        <p:nvSpPr>
          <p:cNvPr id="348" name="Google Shape;348;g2eec0a3f44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ec0a3f44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2eec0a3f441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Once you’ve logged in, you should see a screen that looks something like this. This is your notebook projects page. We’ll talk more about it later, but basically a project is a complete computational environment that can be prepared ahead of time and launched with the click of a button.</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For this workshop we’ve created a project called “2024-08-16 MSTP Bootcamp”. If you scroll down to the section named “Public Library” and search in the search box there, you should be able to find this project. Just start typing 2024, hit enter and it should come up.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Once you’ve located the correct project, click on it and it will give you a dialog showing you the project’s name, description, environment and other technical information. Once you see this dialog, click the blue “Run Project” button.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This will boot up the project for you, but first you will see a loading spinner and it might take a minute to two, particularly because everyone in the workshop is starting it up at once and that can slow things down a little bit, since it’s queueing each of these launches. Just be patient.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I’ll give everyone a couple minutes to get their projects launched. In the meantime, we’ll be walking through the room just to make sure everyone’s caught up before moving on.</a:t>
            </a:r>
            <a:endParaRPr sz="1400"/>
          </a:p>
        </p:txBody>
      </p:sp>
      <p:sp>
        <p:nvSpPr>
          <p:cNvPr id="360" name="Google Shape;360;g2eec0a3f441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Here is today’s agenda. If we stay on schedule, we should be concluding the workshop around noon today.</a:t>
            </a:r>
            <a:endParaRPr/>
          </a:p>
        </p:txBody>
      </p:sp>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2" name="Google Shape;1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00">
                <a:latin typeface="Arial"/>
                <a:ea typeface="Arial"/>
                <a:cs typeface="Arial"/>
                <a:sym typeface="Arial"/>
              </a:rPr>
              <a:t>Sound good? Let’s begin an overview of the GenePattern platform for reproducible bioinformatics.</a:t>
            </a:r>
            <a:endParaRPr sz="18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Does anyone have a guess for how many bioinformatics tools there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guess or two from the classroom.*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we did a survey of the number of </a:t>
            </a:r>
            <a:r>
              <a:rPr lang="en-US"/>
              <a:t>available</a:t>
            </a:r>
            <a:r>
              <a:rPr lang="en-US"/>
              <a:t> bioinformatics tools a few years back, and the answer is that there over 10,000 available out there on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Needless to say, that’s a lot.</a:t>
            </a:r>
            <a:endParaRPr/>
          </a:p>
        </p:txBody>
      </p:sp>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And many of those come with a rather </a:t>
            </a:r>
            <a:r>
              <a:rPr lang="en-US"/>
              <a:t>steep learning curve and require a fair amount of technical expertise to run successfully. Each tool has its own installation and operational requirements, such as programmatic dependencies. Different tools are written in different programming languages and may have different architectural assumptions. And many tools require execution from the command line, which demands unix knowledge – and sometimes quite extensive unix knowledge at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on this slide you can the command line necessary to use a tool called bowtie to align a sequence to a genome and then sort the resulting alignments by genomic coordinates.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finally, many bioinformatics tools developed on their own, and aren’t designed to communicate and share data with the other available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of this means that there are often a variety of technical hurdles that must be overcome before you even begin to get to the good stuff – the science.</a:t>
            </a:r>
            <a:endParaRPr/>
          </a:p>
        </p:txBody>
      </p:sp>
      <p:sp>
        <p:nvSpPr>
          <p:cNvPr id="168" name="Google Shape;16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That’s where GenePattern comes in.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Our solution is to wrap available bioinformatics tools in a simple, web-based interface. This allows you to run the available tools simply by filling out a web form with the required parameters and clicking the Run button. No installation and no programming required.</a:t>
            </a:r>
            <a:endParaRPr/>
          </a:p>
        </p:txBody>
      </p:sp>
      <p:sp>
        <p:nvSpPr>
          <p:cNvPr id="176" name="Google Shape;17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rather than scouring the internet for hours, </a:t>
            </a:r>
            <a:r>
              <a:rPr lang="en-US"/>
              <a:t>looking for the various available tools, GenePattern provides a curated repository of available “modules.” This repository includes includes hundreds of wrapped tools, including tools for gene expression, sequence variation, proteomics, network analysis, machine learning, flow cytometry and single-cell.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tools are searchable by name and keyword, or can be browsed by category. It includes the most widely used bioinformatics community tools, as well as tools that we’ve developed in our lab. If you’re a developer, you can also contribute your own tools.</a:t>
            </a:r>
            <a:endParaRPr/>
          </a:p>
        </p:txBody>
      </p:sp>
      <p:sp>
        <p:nvSpPr>
          <p:cNvPr id="183" name="Google Shape;18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a:t>
            </a:r>
            <a:r>
              <a:rPr lang="en-US"/>
              <a:t>, GenePattern allows you to easily send data from one tool to another, making it easier for the various tools to work together. You can also chain the inputs and outputs of several tools together, to form a complete workflow, which you can then save and replay, run variations on different data or share with others.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Calibri"/>
              <a:buNone/>
            </a:pPr>
            <a:r>
              <a:rPr lang="en-US"/>
              <a:t>This makes your science dependable, collaborative and reproducible.</a:t>
            </a:r>
            <a:endParaRPr/>
          </a:p>
        </p:txBody>
      </p:sp>
      <p:sp>
        <p:nvSpPr>
          <p:cNvPr id="191" name="Google Shape;19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3"/>
          <p:cNvSpPr/>
          <p:nvPr>
            <p:ph idx="2" type="pic"/>
          </p:nvPr>
        </p:nvSpPr>
        <p:spPr>
          <a:xfrm>
            <a:off x="1792288" y="612775"/>
            <a:ext cx="5486400" cy="4114800"/>
          </a:xfrm>
          <a:prstGeom prst="rect">
            <a:avLst/>
          </a:prstGeom>
          <a:noFill/>
          <a:ln>
            <a:noFill/>
          </a:ln>
        </p:spPr>
      </p:sp>
      <p:sp>
        <p:nvSpPr>
          <p:cNvPr id="78" name="Google Shape;78;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9" name="Google Shape;7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94" name="Shape 94"/>
        <p:cNvGrpSpPr/>
        <p:nvPr/>
      </p:nvGrpSpPr>
      <p:grpSpPr>
        <a:xfrm>
          <a:off x="0" y="0"/>
          <a:ext cx="0" cy="0"/>
          <a:chOff x="0" y="0"/>
          <a:chExt cx="0" cy="0"/>
        </a:xfrm>
      </p:grpSpPr>
      <p:sp>
        <p:nvSpPr>
          <p:cNvPr id="95" name="Google Shape;95;p46"/>
          <p:cNvSpPr/>
          <p:nvPr/>
        </p:nvSpPr>
        <p:spPr>
          <a:xfrm>
            <a:off x="0" y="131064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96" name="Google Shape;96;p46"/>
          <p:cNvPicPr preferRelativeResize="0"/>
          <p:nvPr/>
        </p:nvPicPr>
        <p:blipFill rotWithShape="1">
          <a:blip r:embed="rId2">
            <a:alphaModFix/>
          </a:blip>
          <a:srcRect b="0" l="0" r="0" t="0"/>
          <a:stretch/>
        </p:blipFill>
        <p:spPr>
          <a:xfrm>
            <a:off x="17860963" y="13258800"/>
            <a:ext cx="350837" cy="381000"/>
          </a:xfrm>
          <a:prstGeom prst="rect">
            <a:avLst/>
          </a:prstGeom>
          <a:noFill/>
          <a:ln>
            <a:noFill/>
          </a:ln>
        </p:spPr>
      </p:pic>
      <p:sp>
        <p:nvSpPr>
          <p:cNvPr id="97" name="Google Shape;97;p46"/>
          <p:cNvSpPr txBox="1"/>
          <p:nvPr/>
        </p:nvSpPr>
        <p:spPr>
          <a:xfrm>
            <a:off x="13784263" y="132730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
        <p:nvSpPr>
          <p:cNvPr id="98" name="Google Shape;98;p46"/>
          <p:cNvSpPr/>
          <p:nvPr/>
        </p:nvSpPr>
        <p:spPr>
          <a:xfrm>
            <a:off x="152400" y="132588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99" name="Google Shape;99;p46"/>
          <p:cNvPicPr preferRelativeResize="0"/>
          <p:nvPr/>
        </p:nvPicPr>
        <p:blipFill rotWithShape="1">
          <a:blip r:embed="rId2">
            <a:alphaModFix/>
          </a:blip>
          <a:srcRect b="0" l="0" r="0" t="0"/>
          <a:stretch/>
        </p:blipFill>
        <p:spPr>
          <a:xfrm>
            <a:off x="18013363" y="13411200"/>
            <a:ext cx="350837" cy="381000"/>
          </a:xfrm>
          <a:prstGeom prst="rect">
            <a:avLst/>
          </a:prstGeom>
          <a:noFill/>
          <a:ln>
            <a:noFill/>
          </a:ln>
        </p:spPr>
      </p:pic>
      <p:sp>
        <p:nvSpPr>
          <p:cNvPr id="100" name="Google Shape;100;p46"/>
          <p:cNvSpPr txBox="1"/>
          <p:nvPr/>
        </p:nvSpPr>
        <p:spPr>
          <a:xfrm>
            <a:off x="13936663" y="134254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
        <p:nvSpPr>
          <p:cNvPr id="101" name="Google Shape;101;p46"/>
          <p:cNvSpPr/>
          <p:nvPr/>
        </p:nvSpPr>
        <p:spPr>
          <a:xfrm>
            <a:off x="304800" y="134112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102" name="Google Shape;102;p46"/>
          <p:cNvPicPr preferRelativeResize="0"/>
          <p:nvPr/>
        </p:nvPicPr>
        <p:blipFill rotWithShape="1">
          <a:blip r:embed="rId2">
            <a:alphaModFix/>
          </a:blip>
          <a:srcRect b="0" l="0" r="0" t="0"/>
          <a:stretch/>
        </p:blipFill>
        <p:spPr>
          <a:xfrm>
            <a:off x="18165763" y="13563600"/>
            <a:ext cx="350837" cy="381000"/>
          </a:xfrm>
          <a:prstGeom prst="rect">
            <a:avLst/>
          </a:prstGeom>
          <a:noFill/>
          <a:ln>
            <a:noFill/>
          </a:ln>
        </p:spPr>
      </p:pic>
      <p:sp>
        <p:nvSpPr>
          <p:cNvPr id="103" name="Google Shape;103;p46"/>
          <p:cNvSpPr txBox="1"/>
          <p:nvPr/>
        </p:nvSpPr>
        <p:spPr>
          <a:xfrm>
            <a:off x="14089063" y="135778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5" name="Shape 25"/>
        <p:cNvGrpSpPr/>
        <p:nvPr/>
      </p:nvGrpSpPr>
      <p:grpSpPr>
        <a:xfrm>
          <a:off x="0" y="0"/>
          <a:ext cx="0" cy="0"/>
          <a:chOff x="0" y="0"/>
          <a:chExt cx="0" cy="0"/>
        </a:xfrm>
      </p:grpSpPr>
      <p:sp>
        <p:nvSpPr>
          <p:cNvPr id="26" name="Google Shape;26;p36"/>
          <p:cNvSpPr/>
          <p:nvPr/>
        </p:nvSpPr>
        <p:spPr>
          <a:xfrm>
            <a:off x="0" y="131064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27" name="Google Shape;27;p36"/>
          <p:cNvPicPr preferRelativeResize="0"/>
          <p:nvPr/>
        </p:nvPicPr>
        <p:blipFill rotWithShape="1">
          <a:blip r:embed="rId2">
            <a:alphaModFix/>
          </a:blip>
          <a:srcRect b="0" l="0" r="0" t="0"/>
          <a:stretch/>
        </p:blipFill>
        <p:spPr>
          <a:xfrm>
            <a:off x="17860963" y="13258800"/>
            <a:ext cx="350837" cy="381000"/>
          </a:xfrm>
          <a:prstGeom prst="rect">
            <a:avLst/>
          </a:prstGeom>
          <a:noFill/>
          <a:ln>
            <a:noFill/>
          </a:ln>
        </p:spPr>
      </p:pic>
      <p:sp>
        <p:nvSpPr>
          <p:cNvPr id="28" name="Google Shape;28;p36"/>
          <p:cNvSpPr txBox="1"/>
          <p:nvPr/>
        </p:nvSpPr>
        <p:spPr>
          <a:xfrm>
            <a:off x="13784263" y="132730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
        <p:nvSpPr>
          <p:cNvPr id="29" name="Google Shape;29;p36"/>
          <p:cNvSpPr/>
          <p:nvPr/>
        </p:nvSpPr>
        <p:spPr>
          <a:xfrm>
            <a:off x="152400" y="132588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30" name="Google Shape;30;p36"/>
          <p:cNvPicPr preferRelativeResize="0"/>
          <p:nvPr/>
        </p:nvPicPr>
        <p:blipFill rotWithShape="1">
          <a:blip r:embed="rId2">
            <a:alphaModFix/>
          </a:blip>
          <a:srcRect b="0" l="0" r="0" t="0"/>
          <a:stretch/>
        </p:blipFill>
        <p:spPr>
          <a:xfrm>
            <a:off x="18013363" y="13411200"/>
            <a:ext cx="350837" cy="381000"/>
          </a:xfrm>
          <a:prstGeom prst="rect">
            <a:avLst/>
          </a:prstGeom>
          <a:noFill/>
          <a:ln>
            <a:noFill/>
          </a:ln>
        </p:spPr>
      </p:pic>
      <p:sp>
        <p:nvSpPr>
          <p:cNvPr id="31" name="Google Shape;31;p36"/>
          <p:cNvSpPr txBox="1"/>
          <p:nvPr/>
        </p:nvSpPr>
        <p:spPr>
          <a:xfrm>
            <a:off x="13936663" y="134254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
        <p:nvSpPr>
          <p:cNvPr id="32" name="Google Shape;32;p36"/>
          <p:cNvSpPr/>
          <p:nvPr/>
        </p:nvSpPr>
        <p:spPr>
          <a:xfrm>
            <a:off x="304800" y="13411200"/>
            <a:ext cx="18288000" cy="6096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500">
              <a:solidFill>
                <a:schemeClr val="dk1"/>
              </a:solidFill>
              <a:latin typeface="Tahoma"/>
              <a:ea typeface="Tahoma"/>
              <a:cs typeface="Tahoma"/>
              <a:sym typeface="Tahoma"/>
            </a:endParaRPr>
          </a:p>
        </p:txBody>
      </p:sp>
      <p:pic>
        <p:nvPicPr>
          <p:cNvPr descr="broadlogo" id="33" name="Google Shape;33;p36"/>
          <p:cNvPicPr preferRelativeResize="0"/>
          <p:nvPr/>
        </p:nvPicPr>
        <p:blipFill rotWithShape="1">
          <a:blip r:embed="rId2">
            <a:alphaModFix/>
          </a:blip>
          <a:srcRect b="0" l="0" r="0" t="0"/>
          <a:stretch/>
        </p:blipFill>
        <p:spPr>
          <a:xfrm>
            <a:off x="18165763" y="13563600"/>
            <a:ext cx="350837" cy="381000"/>
          </a:xfrm>
          <a:prstGeom prst="rect">
            <a:avLst/>
          </a:prstGeom>
          <a:noFill/>
          <a:ln>
            <a:noFill/>
          </a:ln>
        </p:spPr>
      </p:pic>
      <p:sp>
        <p:nvSpPr>
          <p:cNvPr id="34" name="Google Shape;34;p36"/>
          <p:cNvSpPr txBox="1"/>
          <p:nvPr/>
        </p:nvSpPr>
        <p:spPr>
          <a:xfrm>
            <a:off x="14089063" y="13577888"/>
            <a:ext cx="3970337" cy="350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Tahoma"/>
                <a:ea typeface="Tahoma"/>
                <a:cs typeface="Tahoma"/>
                <a:sym typeface="Tahoma"/>
              </a:rPr>
              <a:t>The Broad Institute of MIT and Harvard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8" name="Google Shape;3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4" name="Google Shape;4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1" name="Google Shape;5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9" name="Google Shape;59;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0" name="Google Shape;6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1" name="Google Shape;71;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2" name="Google Shape;7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loud.genepattern.org" TargetMode="External"/><Relationship Id="rId4" Type="http://schemas.openxmlformats.org/officeDocument/2006/relationships/hyperlink" Target="https://datasets.genepattern.org/data/all_aml/all_aml_train.g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20" Type="http://schemas.openxmlformats.org/officeDocument/2006/relationships/image" Target="../media/image23.png"/><Relationship Id="rId22" Type="http://schemas.openxmlformats.org/officeDocument/2006/relationships/image" Target="../media/image28.png"/><Relationship Id="rId21" Type="http://schemas.openxmlformats.org/officeDocument/2006/relationships/image" Target="../media/image27.png"/><Relationship Id="rId24" Type="http://schemas.openxmlformats.org/officeDocument/2006/relationships/image" Target="../media/image26.png"/><Relationship Id="rId23"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14.png"/><Relationship Id="rId25" Type="http://schemas.openxmlformats.org/officeDocument/2006/relationships/image" Target="../media/image29.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6.png"/><Relationship Id="rId11" Type="http://schemas.openxmlformats.org/officeDocument/2006/relationships/image" Target="../media/image21.png"/><Relationship Id="rId10" Type="http://schemas.openxmlformats.org/officeDocument/2006/relationships/image" Target="../media/image16.png"/><Relationship Id="rId13" Type="http://schemas.openxmlformats.org/officeDocument/2006/relationships/image" Target="../media/image17.png"/><Relationship Id="rId12" Type="http://schemas.openxmlformats.org/officeDocument/2006/relationships/image" Target="../media/image7.png"/><Relationship Id="rId15" Type="http://schemas.openxmlformats.org/officeDocument/2006/relationships/image" Target="../media/image12.png"/><Relationship Id="rId14" Type="http://schemas.openxmlformats.org/officeDocument/2006/relationships/image" Target="../media/image19.png"/><Relationship Id="rId17" Type="http://schemas.openxmlformats.org/officeDocument/2006/relationships/image" Target="../media/image13.png"/><Relationship Id="rId16" Type="http://schemas.openxmlformats.org/officeDocument/2006/relationships/image" Target="../media/image8.png"/><Relationship Id="rId19" Type="http://schemas.openxmlformats.org/officeDocument/2006/relationships/image" Target="../media/image22.png"/><Relationship Id="rId1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banner.jpg" id="109" name="Google Shape;109;p2"/>
          <p:cNvPicPr preferRelativeResize="0"/>
          <p:nvPr/>
        </p:nvPicPr>
        <p:blipFill rotWithShape="1">
          <a:blip r:embed="rId3">
            <a:alphaModFix/>
          </a:blip>
          <a:srcRect b="0" l="0" r="0" t="0"/>
          <a:stretch/>
        </p:blipFill>
        <p:spPr>
          <a:xfrm>
            <a:off x="0" y="0"/>
            <a:ext cx="9144000" cy="3867912"/>
          </a:xfrm>
          <a:prstGeom prst="rect">
            <a:avLst/>
          </a:prstGeom>
          <a:noFill/>
          <a:ln>
            <a:noFill/>
          </a:ln>
        </p:spPr>
      </p:pic>
      <p:sp>
        <p:nvSpPr>
          <p:cNvPr id="110" name="Google Shape;110;p2"/>
          <p:cNvSpPr txBox="1"/>
          <p:nvPr>
            <p:ph idx="4294967295" type="ctrTitle"/>
          </p:nvPr>
        </p:nvSpPr>
        <p:spPr>
          <a:xfrm>
            <a:off x="0" y="3959225"/>
            <a:ext cx="9144000" cy="26481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200"/>
              <a:buFont typeface="Calibri"/>
              <a:buNone/>
            </a:pPr>
            <a:r>
              <a:rPr b="1" lang="en-US" sz="3200"/>
              <a:t>August 16</a:t>
            </a:r>
            <a:r>
              <a:rPr b="1" i="0" lang="en-US" sz="3200" u="none" cap="none" strike="noStrike">
                <a:solidFill>
                  <a:schemeClr val="dk1"/>
                </a:solidFill>
                <a:latin typeface="Calibri"/>
                <a:ea typeface="Calibri"/>
                <a:cs typeface="Calibri"/>
                <a:sym typeface="Calibri"/>
              </a:rPr>
              <a:t>, 20</a:t>
            </a:r>
            <a:r>
              <a:rPr b="1" lang="en-US" sz="3200"/>
              <a:t>24</a:t>
            </a:r>
            <a:br>
              <a:rPr b="1" i="0" lang="en-US" sz="2400" u="none" cap="none" strike="noStrike">
                <a:solidFill>
                  <a:srgbClr val="000000"/>
                </a:solidFill>
                <a:latin typeface="Calibri"/>
                <a:ea typeface="Calibri"/>
                <a:cs typeface="Calibri"/>
                <a:sym typeface="Calibri"/>
              </a:rPr>
            </a:br>
            <a:endParaRPr b="1" i="0" sz="2400" u="none" cap="none" strike="noStrike">
              <a:solidFill>
                <a:srgbClr val="000000"/>
              </a:solidFill>
              <a:latin typeface="Calibri"/>
              <a:ea typeface="Calibri"/>
              <a:cs typeface="Calibri"/>
              <a:sym typeface="Calibri"/>
            </a:endParaRPr>
          </a:p>
          <a:p>
            <a:pPr indent="0" lvl="0" marL="0" marR="0" rtl="0" algn="ctr">
              <a:spcBef>
                <a:spcPts val="0"/>
              </a:spcBef>
              <a:spcAft>
                <a:spcPts val="0"/>
              </a:spcAft>
              <a:buClr>
                <a:schemeClr val="dk1"/>
              </a:buClr>
              <a:buSzPts val="3200"/>
              <a:buFont typeface="Calibri"/>
              <a:buNone/>
            </a:pPr>
            <a:r>
              <a:rPr b="1" lang="en-US" sz="2400">
                <a:solidFill>
                  <a:srgbClr val="000000"/>
                </a:solidFill>
              </a:rPr>
              <a:t>Thorin Tabor      Anthony Castanza      Alex Wenzel      Ted Liefeld</a:t>
            </a:r>
            <a:endParaRPr b="1" i="0" sz="4400" u="none" cap="none" strike="noStrike">
              <a:solidFill>
                <a:schemeClr val="dk1"/>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b="0" l="0" r="0" t="0"/>
          <a:stretch/>
        </p:blipFill>
        <p:spPr>
          <a:xfrm>
            <a:off x="2459681" y="2327018"/>
            <a:ext cx="4244931" cy="600698"/>
          </a:xfrm>
          <a:prstGeom prst="rect">
            <a:avLst/>
          </a:prstGeom>
          <a:noFill/>
          <a:ln>
            <a:noFill/>
          </a:ln>
        </p:spPr>
      </p:pic>
      <p:sp>
        <p:nvSpPr>
          <p:cNvPr id="112" name="Google Shape;112;p2"/>
          <p:cNvSpPr txBox="1"/>
          <p:nvPr/>
        </p:nvSpPr>
        <p:spPr>
          <a:xfrm>
            <a:off x="219618" y="1126689"/>
            <a:ext cx="870834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8F8F8"/>
                </a:solidFill>
                <a:latin typeface="Avenir"/>
                <a:ea typeface="Avenir"/>
                <a:cs typeface="Avenir"/>
                <a:sym typeface="Avenir"/>
              </a:rPr>
              <a:t>Integrative Genomic Analysis</a:t>
            </a:r>
            <a:endParaRPr/>
          </a:p>
          <a:p>
            <a:pPr indent="0" lvl="0" marL="0" marR="0" rtl="0" algn="ctr">
              <a:spcBef>
                <a:spcPts val="0"/>
              </a:spcBef>
              <a:spcAft>
                <a:spcPts val="0"/>
              </a:spcAft>
              <a:buNone/>
            </a:pPr>
            <a:r>
              <a:rPr b="1" lang="en-US" sz="3600">
                <a:solidFill>
                  <a:srgbClr val="F8F8F8"/>
                </a:solidFill>
                <a:latin typeface="Avenir"/>
                <a:ea typeface="Avenir"/>
                <a:cs typeface="Avenir"/>
                <a:sym typeface="Avenir"/>
              </a:rPr>
              <a:t>with</a:t>
            </a:r>
            <a:endParaRPr b="1" sz="3600">
              <a:solidFill>
                <a:srgbClr val="F8F8F8"/>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p:nvPr/>
        </p:nvSpPr>
        <p:spPr>
          <a:xfrm>
            <a:off x="2209800" y="42672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Support</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Vector</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Machines</a:t>
            </a:r>
            <a:endParaRPr/>
          </a:p>
        </p:txBody>
      </p:sp>
      <p:sp>
        <p:nvSpPr>
          <p:cNvPr id="201" name="Google Shape;201;p10"/>
          <p:cNvSpPr/>
          <p:nvPr/>
        </p:nvSpPr>
        <p:spPr>
          <a:xfrm>
            <a:off x="0" y="406435"/>
            <a:ext cx="9144000" cy="600144"/>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GenePattern vocabulary: Modules</a:t>
            </a:r>
            <a:endParaRPr b="1" sz="3600">
              <a:solidFill>
                <a:schemeClr val="dk1"/>
              </a:solidFill>
              <a:latin typeface="Calibri"/>
              <a:ea typeface="Calibri"/>
              <a:cs typeface="Calibri"/>
              <a:sym typeface="Calibri"/>
            </a:endParaRPr>
          </a:p>
        </p:txBody>
      </p:sp>
      <p:sp>
        <p:nvSpPr>
          <p:cNvPr id="202" name="Google Shape;202;p10"/>
          <p:cNvSpPr/>
          <p:nvPr/>
        </p:nvSpPr>
        <p:spPr>
          <a:xfrm>
            <a:off x="2209800" y="30480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CBS</a:t>
            </a:r>
            <a:endParaRPr/>
          </a:p>
        </p:txBody>
      </p:sp>
      <p:sp>
        <p:nvSpPr>
          <p:cNvPr id="203" name="Google Shape;203;p10"/>
          <p:cNvSpPr/>
          <p:nvPr/>
        </p:nvSpPr>
        <p:spPr>
          <a:xfrm>
            <a:off x="2209800" y="54864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Expression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File</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Creator</a:t>
            </a:r>
            <a:endParaRPr/>
          </a:p>
        </p:txBody>
      </p:sp>
      <p:sp>
        <p:nvSpPr>
          <p:cNvPr id="204" name="Google Shape;204;p10"/>
          <p:cNvSpPr/>
          <p:nvPr/>
        </p:nvSpPr>
        <p:spPr>
          <a:xfrm>
            <a:off x="2209800" y="18288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GSEA</a:t>
            </a:r>
            <a:endParaRPr/>
          </a:p>
        </p:txBody>
      </p:sp>
      <p:sp>
        <p:nvSpPr>
          <p:cNvPr id="205" name="Google Shape;205;p10"/>
          <p:cNvSpPr/>
          <p:nvPr/>
        </p:nvSpPr>
        <p:spPr>
          <a:xfrm>
            <a:off x="381000" y="42672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Classification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and</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Regression Trees</a:t>
            </a:r>
            <a:endParaRPr/>
          </a:p>
        </p:txBody>
      </p:sp>
      <p:sp>
        <p:nvSpPr>
          <p:cNvPr id="206" name="Google Shape;206;p10"/>
          <p:cNvSpPr/>
          <p:nvPr/>
        </p:nvSpPr>
        <p:spPr>
          <a:xfrm>
            <a:off x="381000" y="30480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GISTIC</a:t>
            </a:r>
            <a:endParaRPr/>
          </a:p>
        </p:txBody>
      </p:sp>
      <p:sp>
        <p:nvSpPr>
          <p:cNvPr id="207" name="Google Shape;207;p10"/>
          <p:cNvSpPr/>
          <p:nvPr/>
        </p:nvSpPr>
        <p:spPr>
          <a:xfrm>
            <a:off x="381000" y="54864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GISTIC</a:t>
            </a:r>
            <a:endParaRPr/>
          </a:p>
        </p:txBody>
      </p:sp>
      <p:sp>
        <p:nvSpPr>
          <p:cNvPr id="208" name="Google Shape;208;p10"/>
          <p:cNvSpPr/>
          <p:nvPr/>
        </p:nvSpPr>
        <p:spPr>
          <a:xfrm>
            <a:off x="381000" y="18288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Copy Number</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Divide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by Normals</a:t>
            </a:r>
            <a:endParaRPr sz="1800">
              <a:solidFill>
                <a:schemeClr val="dk1"/>
              </a:solidFill>
              <a:latin typeface="Calibri"/>
              <a:ea typeface="Calibri"/>
              <a:cs typeface="Calibri"/>
              <a:sym typeface="Calibri"/>
            </a:endParaRPr>
          </a:p>
        </p:txBody>
      </p:sp>
      <p:sp>
        <p:nvSpPr>
          <p:cNvPr id="209" name="Google Shape;209;p10"/>
          <p:cNvSpPr/>
          <p:nvPr/>
        </p:nvSpPr>
        <p:spPr>
          <a:xfrm>
            <a:off x="4038600" y="42672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Hierarchical</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Clustering</a:t>
            </a:r>
            <a:endParaRPr/>
          </a:p>
        </p:txBody>
      </p:sp>
      <p:sp>
        <p:nvSpPr>
          <p:cNvPr id="210" name="Google Shape;210;p10"/>
          <p:cNvSpPr/>
          <p:nvPr/>
        </p:nvSpPr>
        <p:spPr>
          <a:xfrm>
            <a:off x="4038600" y="30480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k-Nearest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Neighbors</a:t>
            </a:r>
            <a:endParaRPr/>
          </a:p>
        </p:txBody>
      </p:sp>
      <p:sp>
        <p:nvSpPr>
          <p:cNvPr id="211" name="Google Shape;211;p10"/>
          <p:cNvSpPr/>
          <p:nvPr/>
        </p:nvSpPr>
        <p:spPr>
          <a:xfrm>
            <a:off x="4038600" y="54864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Metagene</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Projection</a:t>
            </a:r>
            <a:endParaRPr/>
          </a:p>
        </p:txBody>
      </p:sp>
      <p:sp>
        <p:nvSpPr>
          <p:cNvPr id="212" name="Google Shape;212;p10"/>
          <p:cNvSpPr/>
          <p:nvPr/>
        </p:nvSpPr>
        <p:spPr>
          <a:xfrm>
            <a:off x="4038600" y="1828800"/>
            <a:ext cx="1600200" cy="1066800"/>
          </a:xfrm>
          <a:prstGeom prst="roundRect">
            <a:avLst>
              <a:gd fmla="val 16667" name="adj"/>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Variation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Filter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p:nvPr/>
        </p:nvSpPr>
        <p:spPr>
          <a:xfrm>
            <a:off x="2209800" y="42672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Support</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Vector</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Machines</a:t>
            </a:r>
            <a:endParaRPr/>
          </a:p>
        </p:txBody>
      </p:sp>
      <p:sp>
        <p:nvSpPr>
          <p:cNvPr id="219" name="Google Shape;219;p11"/>
          <p:cNvSpPr/>
          <p:nvPr/>
        </p:nvSpPr>
        <p:spPr>
          <a:xfrm>
            <a:off x="0" y="406435"/>
            <a:ext cx="9144000" cy="600144"/>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GenePattern vocabulary: Modules</a:t>
            </a:r>
            <a:endParaRPr/>
          </a:p>
        </p:txBody>
      </p:sp>
      <p:sp>
        <p:nvSpPr>
          <p:cNvPr id="220" name="Google Shape;220;p11"/>
          <p:cNvSpPr/>
          <p:nvPr/>
        </p:nvSpPr>
        <p:spPr>
          <a:xfrm>
            <a:off x="6248400" y="1828800"/>
            <a:ext cx="2667000" cy="4724400"/>
          </a:xfrm>
          <a:prstGeom prst="roundRect">
            <a:avLst>
              <a:gd fmla="val 16667" name="adj"/>
            </a:avLst>
          </a:prstGeom>
          <a:solidFill>
            <a:srgbClr val="F0D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Hierarchical Clustering</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Files</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HCL.jar</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cluster.exe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ant.jar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gp-modules.jar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Jama-1.0.2.jar </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Documentation</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HierarchicalClustering.pdf</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Parameter descriptions</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-f &lt;input.filename&gt;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&lt;log.transform&gt;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&lt;row.center&gt;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&lt;row.normalize&gt;</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 &lt;column.center&gt;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&lt;column.normalize&gt;</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 -u &lt;output.base.name&gt;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-e &lt;column.distance.measure&gt;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-g &lt;row.distance.measure&gt; </a:t>
            </a:r>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-m &lt;clustering.method&gt;</a:t>
            </a:r>
            <a:endParaRPr/>
          </a:p>
        </p:txBody>
      </p:sp>
      <p:sp>
        <p:nvSpPr>
          <p:cNvPr id="221" name="Google Shape;221;p11"/>
          <p:cNvSpPr/>
          <p:nvPr/>
        </p:nvSpPr>
        <p:spPr>
          <a:xfrm>
            <a:off x="2209800" y="30480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CBS</a:t>
            </a:r>
            <a:endParaRPr/>
          </a:p>
        </p:txBody>
      </p:sp>
      <p:sp>
        <p:nvSpPr>
          <p:cNvPr id="222" name="Google Shape;222;p11"/>
          <p:cNvSpPr/>
          <p:nvPr/>
        </p:nvSpPr>
        <p:spPr>
          <a:xfrm>
            <a:off x="2209800" y="54864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Expression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File</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Creator</a:t>
            </a:r>
            <a:endParaRPr/>
          </a:p>
        </p:txBody>
      </p:sp>
      <p:sp>
        <p:nvSpPr>
          <p:cNvPr id="223" name="Google Shape;223;p11"/>
          <p:cNvSpPr/>
          <p:nvPr/>
        </p:nvSpPr>
        <p:spPr>
          <a:xfrm>
            <a:off x="2209800" y="18288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GSEA</a:t>
            </a:r>
            <a:endParaRPr/>
          </a:p>
        </p:txBody>
      </p:sp>
      <p:sp>
        <p:nvSpPr>
          <p:cNvPr id="224" name="Google Shape;224;p11"/>
          <p:cNvSpPr/>
          <p:nvPr/>
        </p:nvSpPr>
        <p:spPr>
          <a:xfrm>
            <a:off x="381000" y="42672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Classification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and</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Regression Trees</a:t>
            </a:r>
            <a:endParaRPr/>
          </a:p>
        </p:txBody>
      </p:sp>
      <p:sp>
        <p:nvSpPr>
          <p:cNvPr id="225" name="Google Shape;225;p11"/>
          <p:cNvSpPr/>
          <p:nvPr/>
        </p:nvSpPr>
        <p:spPr>
          <a:xfrm>
            <a:off x="381000" y="30480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GISTIC</a:t>
            </a:r>
            <a:endParaRPr/>
          </a:p>
        </p:txBody>
      </p:sp>
      <p:sp>
        <p:nvSpPr>
          <p:cNvPr id="226" name="Google Shape;226;p11"/>
          <p:cNvSpPr/>
          <p:nvPr/>
        </p:nvSpPr>
        <p:spPr>
          <a:xfrm>
            <a:off x="381000" y="54864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GISTIC</a:t>
            </a:r>
            <a:endParaRPr/>
          </a:p>
        </p:txBody>
      </p:sp>
      <p:sp>
        <p:nvSpPr>
          <p:cNvPr id="227" name="Google Shape;227;p11"/>
          <p:cNvSpPr/>
          <p:nvPr/>
        </p:nvSpPr>
        <p:spPr>
          <a:xfrm>
            <a:off x="381000" y="18288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Copy Number</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Divide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by Normals</a:t>
            </a:r>
            <a:endParaRPr sz="1800">
              <a:solidFill>
                <a:schemeClr val="dk1"/>
              </a:solidFill>
              <a:latin typeface="Calibri"/>
              <a:ea typeface="Calibri"/>
              <a:cs typeface="Calibri"/>
              <a:sym typeface="Calibri"/>
            </a:endParaRPr>
          </a:p>
        </p:txBody>
      </p:sp>
      <p:sp>
        <p:nvSpPr>
          <p:cNvPr id="228" name="Google Shape;228;p11"/>
          <p:cNvSpPr/>
          <p:nvPr/>
        </p:nvSpPr>
        <p:spPr>
          <a:xfrm>
            <a:off x="4038600" y="4267200"/>
            <a:ext cx="1600200" cy="1066800"/>
          </a:xfrm>
          <a:prstGeom prst="roundRect">
            <a:avLst>
              <a:gd fmla="val 16667" name="adj"/>
            </a:avLst>
          </a:prstGeom>
          <a:solidFill>
            <a:srgbClr val="F0D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Hierarchical</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Clustering</a:t>
            </a:r>
            <a:endParaRPr/>
          </a:p>
        </p:txBody>
      </p:sp>
      <p:sp>
        <p:nvSpPr>
          <p:cNvPr id="229" name="Google Shape;229;p11"/>
          <p:cNvSpPr/>
          <p:nvPr/>
        </p:nvSpPr>
        <p:spPr>
          <a:xfrm>
            <a:off x="4038600" y="30480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k-Nearest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Neighbors</a:t>
            </a:r>
            <a:endParaRPr/>
          </a:p>
        </p:txBody>
      </p:sp>
      <p:sp>
        <p:nvSpPr>
          <p:cNvPr id="230" name="Google Shape;230;p11"/>
          <p:cNvSpPr/>
          <p:nvPr/>
        </p:nvSpPr>
        <p:spPr>
          <a:xfrm>
            <a:off x="4038600" y="54864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Metagene</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Projection</a:t>
            </a:r>
            <a:endParaRPr/>
          </a:p>
        </p:txBody>
      </p:sp>
      <p:sp>
        <p:nvSpPr>
          <p:cNvPr id="231" name="Google Shape;231;p11"/>
          <p:cNvSpPr/>
          <p:nvPr/>
        </p:nvSpPr>
        <p:spPr>
          <a:xfrm>
            <a:off x="4038600" y="1828800"/>
            <a:ext cx="1600200" cy="10668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Variation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Filter</a:t>
            </a:r>
            <a:endParaRPr/>
          </a:p>
        </p:txBody>
      </p:sp>
      <p:cxnSp>
        <p:nvCxnSpPr>
          <p:cNvPr id="232" name="Google Shape;232;p11"/>
          <p:cNvCxnSpPr/>
          <p:nvPr/>
        </p:nvCxnSpPr>
        <p:spPr>
          <a:xfrm rot="-5400000">
            <a:off x="4876800" y="2895600"/>
            <a:ext cx="2133600" cy="609600"/>
          </a:xfrm>
          <a:prstGeom prst="straightConnector1">
            <a:avLst/>
          </a:prstGeom>
          <a:noFill/>
          <a:ln>
            <a:noFill/>
          </a:ln>
          <a:effectLst>
            <a:outerShdw blurRad="40000" rotWithShape="0" dir="5400000" dist="20000">
              <a:srgbClr val="000000">
                <a:alpha val="37647"/>
              </a:srgbClr>
            </a:outerShdw>
          </a:effectLst>
        </p:spPr>
      </p:cxnSp>
      <p:cxnSp>
        <p:nvCxnSpPr>
          <p:cNvPr id="233" name="Google Shape;233;p11"/>
          <p:cNvCxnSpPr/>
          <p:nvPr/>
        </p:nvCxnSpPr>
        <p:spPr>
          <a:xfrm flipH="1" rot="-5400000">
            <a:off x="5410200" y="5486400"/>
            <a:ext cx="1143000" cy="685800"/>
          </a:xfrm>
          <a:prstGeom prst="straightConnector1">
            <a:avLst/>
          </a:prstGeom>
          <a:noFill/>
          <a:ln>
            <a:noFill/>
          </a:ln>
          <a:effectLst>
            <a:outerShdw blurRad="40000" rotWithShape="0" dir="5400000" dist="20000">
              <a:srgbClr val="000000">
                <a:alpha val="37647"/>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p:nvPr/>
        </p:nvSpPr>
        <p:spPr>
          <a:xfrm>
            <a:off x="1752600" y="152400"/>
            <a:ext cx="6762750" cy="47625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&gt;250 GenePattern Modules, 08/2024</a:t>
            </a:r>
            <a:endParaRPr b="1" sz="2800">
              <a:solidFill>
                <a:schemeClr val="dk1"/>
              </a:solidFill>
              <a:latin typeface="Calibri"/>
              <a:ea typeface="Calibri"/>
              <a:cs typeface="Calibri"/>
              <a:sym typeface="Calibri"/>
            </a:endParaRPr>
          </a:p>
        </p:txBody>
      </p:sp>
      <p:pic>
        <p:nvPicPr>
          <p:cNvPr id="240" name="Google Shape;240;p12"/>
          <p:cNvPicPr preferRelativeResize="0"/>
          <p:nvPr/>
        </p:nvPicPr>
        <p:blipFill rotWithShape="1">
          <a:blip r:embed="rId3">
            <a:alphaModFix/>
          </a:blip>
          <a:srcRect b="0" l="0" r="0" t="0"/>
          <a:stretch/>
        </p:blipFill>
        <p:spPr>
          <a:xfrm>
            <a:off x="1752600" y="807258"/>
            <a:ext cx="5862926" cy="5955988"/>
          </a:xfrm>
          <a:prstGeom prst="rect">
            <a:avLst/>
          </a:prstGeom>
          <a:noFill/>
          <a:ln>
            <a:noFill/>
          </a:ln>
          <a:effectLst>
            <a:outerShdw blurRad="50800" rotWithShape="0" algn="tl" dir="2700000" dist="38100">
              <a:srgbClr val="000000">
                <a:alpha val="40000"/>
              </a:srgbClr>
            </a:outerShdw>
          </a:effectLst>
        </p:spPr>
      </p:pic>
      <p:sp>
        <p:nvSpPr>
          <p:cNvPr id="241" name="Google Shape;241;p12"/>
          <p:cNvSpPr/>
          <p:nvPr/>
        </p:nvSpPr>
        <p:spPr>
          <a:xfrm>
            <a:off x="3705699" y="1642655"/>
            <a:ext cx="3698109" cy="5120592"/>
          </a:xfrm>
          <a:prstGeom prst="rect">
            <a:avLst/>
          </a:prstGeom>
          <a:noFill/>
          <a:ln cap="flat" cmpd="sng" w="28575">
            <a:solidFill>
              <a:srgbClr val="FF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13"/>
          <p:cNvSpPr/>
          <p:nvPr/>
        </p:nvSpPr>
        <p:spPr>
          <a:xfrm>
            <a:off x="2286000" y="106363"/>
            <a:ext cx="6858000" cy="593725"/>
          </a:xfrm>
          <a:prstGeom prst="rect">
            <a:avLst/>
          </a:prstGeom>
          <a:noFill/>
          <a:ln>
            <a:noFill/>
          </a:ln>
        </p:spPr>
        <p:txBody>
          <a:bodyPr anchorCtr="0" anchor="t" bIns="22850" lIns="45700" spcFirstLastPara="1" rIns="45700" wrap="square" tIns="22850">
            <a:noAutofit/>
          </a:bodyPr>
          <a:lstStyle/>
          <a:p>
            <a:pPr indent="0" lvl="0" marL="0" marR="0" rtl="0" algn="l">
              <a:spcBef>
                <a:spcPts val="0"/>
              </a:spcBef>
              <a:spcAft>
                <a:spcPts val="0"/>
              </a:spcAft>
              <a:buNone/>
            </a:pPr>
            <a:r>
              <a:rPr b="1" lang="en-US" sz="3600">
                <a:solidFill>
                  <a:srgbClr val="000000"/>
                </a:solidFill>
                <a:latin typeface="Calibri"/>
                <a:ea typeface="Calibri"/>
                <a:cs typeface="Calibri"/>
                <a:sym typeface="Calibri"/>
              </a:rPr>
              <a:t>How GenePattern works</a:t>
            </a:r>
            <a:endParaRPr/>
          </a:p>
        </p:txBody>
      </p:sp>
      <p:grpSp>
        <p:nvGrpSpPr>
          <p:cNvPr id="248" name="Google Shape;248;p13"/>
          <p:cNvGrpSpPr/>
          <p:nvPr/>
        </p:nvGrpSpPr>
        <p:grpSpPr>
          <a:xfrm>
            <a:off x="3124200" y="3260943"/>
            <a:ext cx="1858963" cy="1594734"/>
            <a:chOff x="3124200" y="3183642"/>
            <a:chExt cx="1858963" cy="1594734"/>
          </a:xfrm>
        </p:grpSpPr>
        <p:sp>
          <p:nvSpPr>
            <p:cNvPr id="249" name="Google Shape;249;p13"/>
            <p:cNvSpPr txBox="1"/>
            <p:nvPr/>
          </p:nvSpPr>
          <p:spPr>
            <a:xfrm>
              <a:off x="3124200" y="3183642"/>
              <a:ext cx="1858963" cy="1594734"/>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Local GP Server</a:t>
              </a:r>
              <a:endParaRPr/>
            </a:p>
            <a:p>
              <a:pPr indent="0" lvl="0" marL="0" marR="0" rtl="0" algn="ctr">
                <a:spcBef>
                  <a:spcPts val="0"/>
                </a:spcBef>
                <a:spcAft>
                  <a:spcPts val="0"/>
                </a:spcAft>
                <a:buNone/>
              </a:pPr>
              <a:r>
                <a:t/>
              </a:r>
              <a:endParaRPr sz="14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13"/>
            <p:cNvSpPr txBox="1"/>
            <p:nvPr/>
          </p:nvSpPr>
          <p:spPr>
            <a:xfrm>
              <a:off x="3481004" y="3927706"/>
              <a:ext cx="1066893" cy="343786"/>
            </a:xfrm>
            <a:prstGeom prst="rect">
              <a:avLst/>
            </a:prstGeom>
            <a:solidFill>
              <a:srgbClr val="FFFF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Pipelines</a:t>
              </a:r>
              <a:endParaRPr/>
            </a:p>
          </p:txBody>
        </p:sp>
        <p:sp>
          <p:nvSpPr>
            <p:cNvPr id="251" name="Google Shape;251;p13"/>
            <p:cNvSpPr txBox="1"/>
            <p:nvPr/>
          </p:nvSpPr>
          <p:spPr>
            <a:xfrm>
              <a:off x="3481009" y="3528703"/>
              <a:ext cx="1066893" cy="343786"/>
            </a:xfrm>
            <a:prstGeom prst="rect">
              <a:avLst/>
            </a:prstGeom>
            <a:solidFill>
              <a:srgbClr val="FFFF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Modules</a:t>
              </a:r>
              <a:endParaRPr/>
            </a:p>
          </p:txBody>
        </p:sp>
        <p:sp>
          <p:nvSpPr>
            <p:cNvPr id="252" name="Google Shape;252;p13"/>
            <p:cNvSpPr txBox="1"/>
            <p:nvPr/>
          </p:nvSpPr>
          <p:spPr>
            <a:xfrm>
              <a:off x="3481009" y="4330043"/>
              <a:ext cx="1066893" cy="343786"/>
            </a:xfrm>
            <a:prstGeom prst="rect">
              <a:avLst/>
            </a:prstGeom>
            <a:solidFill>
              <a:srgbClr val="86A6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Jobs</a:t>
              </a:r>
              <a:endParaRPr/>
            </a:p>
          </p:txBody>
        </p:sp>
      </p:grpSp>
      <p:grpSp>
        <p:nvGrpSpPr>
          <p:cNvPr id="253" name="Google Shape;253;p13"/>
          <p:cNvGrpSpPr/>
          <p:nvPr/>
        </p:nvGrpSpPr>
        <p:grpSpPr>
          <a:xfrm>
            <a:off x="3124200" y="5255101"/>
            <a:ext cx="1858963" cy="1428750"/>
            <a:chOff x="3124200" y="5078413"/>
            <a:chExt cx="1858963" cy="1428750"/>
          </a:xfrm>
        </p:grpSpPr>
        <p:sp>
          <p:nvSpPr>
            <p:cNvPr id="254" name="Google Shape;254;p13"/>
            <p:cNvSpPr txBox="1"/>
            <p:nvPr/>
          </p:nvSpPr>
          <p:spPr>
            <a:xfrm>
              <a:off x="3124200" y="5078413"/>
              <a:ext cx="1858963" cy="1428750"/>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Local GP Server</a:t>
              </a:r>
              <a:endParaRPr/>
            </a:p>
            <a:p>
              <a:pPr indent="0" lvl="0" marL="0" marR="0" rtl="0" algn="ctr">
                <a:spcBef>
                  <a:spcPts val="0"/>
                </a:spcBef>
                <a:spcAft>
                  <a:spcPts val="0"/>
                </a:spcAft>
                <a:buNone/>
              </a:pPr>
              <a:r>
                <a:t/>
              </a:r>
              <a:endParaRPr sz="14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55" name="Google Shape;255;p13"/>
            <p:cNvSpPr txBox="1"/>
            <p:nvPr/>
          </p:nvSpPr>
          <p:spPr>
            <a:xfrm>
              <a:off x="3520235" y="5767690"/>
              <a:ext cx="1066893" cy="307869"/>
            </a:xfrm>
            <a:prstGeom prst="rect">
              <a:avLst/>
            </a:prstGeom>
            <a:solidFill>
              <a:srgbClr val="FFFF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Pipelines</a:t>
              </a:r>
              <a:endParaRPr/>
            </a:p>
          </p:txBody>
        </p:sp>
        <p:sp>
          <p:nvSpPr>
            <p:cNvPr id="256" name="Google Shape;256;p13"/>
            <p:cNvSpPr txBox="1"/>
            <p:nvPr/>
          </p:nvSpPr>
          <p:spPr>
            <a:xfrm>
              <a:off x="3520235" y="5407701"/>
              <a:ext cx="1066893" cy="307869"/>
            </a:xfrm>
            <a:prstGeom prst="rect">
              <a:avLst/>
            </a:prstGeom>
            <a:solidFill>
              <a:srgbClr val="FFFF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Modules</a:t>
              </a:r>
              <a:endParaRPr/>
            </a:p>
          </p:txBody>
        </p:sp>
        <p:sp>
          <p:nvSpPr>
            <p:cNvPr id="257" name="Google Shape;257;p13"/>
            <p:cNvSpPr txBox="1"/>
            <p:nvPr/>
          </p:nvSpPr>
          <p:spPr>
            <a:xfrm>
              <a:off x="3520235" y="6129721"/>
              <a:ext cx="1066893" cy="307869"/>
            </a:xfrm>
            <a:prstGeom prst="rect">
              <a:avLst/>
            </a:prstGeom>
            <a:solidFill>
              <a:srgbClr val="86A6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Jobs</a:t>
              </a:r>
              <a:endParaRPr/>
            </a:p>
          </p:txBody>
        </p:sp>
      </p:grpSp>
      <p:grpSp>
        <p:nvGrpSpPr>
          <p:cNvPr id="258" name="Google Shape;258;p13"/>
          <p:cNvGrpSpPr/>
          <p:nvPr/>
        </p:nvGrpSpPr>
        <p:grpSpPr>
          <a:xfrm>
            <a:off x="549276" y="1766888"/>
            <a:ext cx="1300162" cy="1714500"/>
            <a:chOff x="381000" y="3874271"/>
            <a:chExt cx="1542394" cy="2001707"/>
          </a:xfrm>
        </p:grpSpPr>
        <p:sp>
          <p:nvSpPr>
            <p:cNvPr id="259" name="Google Shape;259;p13"/>
            <p:cNvSpPr/>
            <p:nvPr/>
          </p:nvSpPr>
          <p:spPr>
            <a:xfrm>
              <a:off x="381000" y="3874271"/>
              <a:ext cx="1542394" cy="2001707"/>
            </a:xfrm>
            <a:prstGeom prst="flowChartMagneticDisk">
              <a:avLst/>
            </a:prstGeom>
            <a:solidFill>
              <a:srgbClr val="8CB3E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Production</a:t>
              </a:r>
              <a:endParaRPr/>
            </a:p>
            <a:p>
              <a:pPr indent="0" lvl="0" marL="0" marR="0" rtl="0" algn="ctr">
                <a:spcBef>
                  <a:spcPts val="0"/>
                </a:spcBef>
                <a:spcAft>
                  <a:spcPts val="0"/>
                </a:spcAft>
                <a:buNone/>
              </a:pPr>
              <a:r>
                <a:rPr lang="en-US" sz="1800">
                  <a:solidFill>
                    <a:srgbClr val="000000"/>
                  </a:solidFill>
                  <a:latin typeface="Calibri"/>
                  <a:ea typeface="Calibri"/>
                  <a:cs typeface="Calibri"/>
                  <a:sym typeface="Calibri"/>
                </a:rPr>
                <a:t>Repository</a:t>
              </a:r>
              <a:endParaRPr/>
            </a:p>
          </p:txBody>
        </p:sp>
        <p:pic>
          <p:nvPicPr>
            <p:cNvPr id="260" name="Google Shape;260;p13"/>
            <p:cNvPicPr preferRelativeResize="0"/>
            <p:nvPr/>
          </p:nvPicPr>
          <p:blipFill rotWithShape="1">
            <a:blip r:embed="rId3">
              <a:alphaModFix/>
            </a:blip>
            <a:srcRect b="0" l="0" r="0" t="0"/>
            <a:stretch/>
          </p:blipFill>
          <p:spPr>
            <a:xfrm>
              <a:off x="900198" y="5193077"/>
              <a:ext cx="567331" cy="603434"/>
            </a:xfrm>
            <a:prstGeom prst="rect">
              <a:avLst/>
            </a:prstGeom>
            <a:noFill/>
            <a:ln>
              <a:noFill/>
            </a:ln>
          </p:spPr>
        </p:pic>
      </p:grpSp>
      <p:grpSp>
        <p:nvGrpSpPr>
          <p:cNvPr id="261" name="Google Shape;261;p13"/>
          <p:cNvGrpSpPr/>
          <p:nvPr/>
        </p:nvGrpSpPr>
        <p:grpSpPr>
          <a:xfrm>
            <a:off x="3124200" y="1115179"/>
            <a:ext cx="1858963" cy="1758949"/>
            <a:chOff x="3124200" y="982663"/>
            <a:chExt cx="1858963" cy="1758949"/>
          </a:xfrm>
        </p:grpSpPr>
        <p:sp>
          <p:nvSpPr>
            <p:cNvPr id="262" name="Google Shape;262;p13"/>
            <p:cNvSpPr txBox="1"/>
            <p:nvPr/>
          </p:nvSpPr>
          <p:spPr>
            <a:xfrm>
              <a:off x="3124200" y="982663"/>
              <a:ext cx="1858963" cy="1758949"/>
            </a:xfrm>
            <a:prstGeom prst="rect">
              <a:avLst/>
            </a:prstGeom>
            <a:solidFill>
              <a:srgbClr val="DAE5F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          GenePattern Server</a:t>
              </a:r>
              <a:endParaRPr/>
            </a:p>
            <a:p>
              <a:pPr indent="0" lvl="0" marL="0" marR="0" rtl="0" algn="ctr">
                <a:spcBef>
                  <a:spcPts val="0"/>
                </a:spcBef>
                <a:spcAft>
                  <a:spcPts val="0"/>
                </a:spcAft>
                <a:buNone/>
              </a:pPr>
              <a:r>
                <a:t/>
              </a:r>
              <a:endParaRPr sz="14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63" name="Google Shape;263;p13"/>
            <p:cNvSpPr txBox="1"/>
            <p:nvPr/>
          </p:nvSpPr>
          <p:spPr>
            <a:xfrm>
              <a:off x="3479491" y="1924816"/>
              <a:ext cx="1066893" cy="307607"/>
            </a:xfrm>
            <a:prstGeom prst="rect">
              <a:avLst/>
            </a:prstGeom>
            <a:solidFill>
              <a:srgbClr val="FFFF74"/>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Pipelines</a:t>
              </a:r>
              <a:endParaRPr/>
            </a:p>
          </p:txBody>
        </p:sp>
        <p:sp>
          <p:nvSpPr>
            <p:cNvPr id="264" name="Google Shape;264;p13"/>
            <p:cNvSpPr txBox="1"/>
            <p:nvPr/>
          </p:nvSpPr>
          <p:spPr>
            <a:xfrm>
              <a:off x="3479493" y="1560394"/>
              <a:ext cx="1066893" cy="307607"/>
            </a:xfrm>
            <a:prstGeom prst="rect">
              <a:avLst/>
            </a:prstGeom>
            <a:solidFill>
              <a:srgbClr val="FFFF74"/>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Modules</a:t>
              </a:r>
              <a:endParaRPr/>
            </a:p>
          </p:txBody>
        </p:sp>
        <p:sp>
          <p:nvSpPr>
            <p:cNvPr id="265" name="Google Shape;265;p13"/>
            <p:cNvSpPr txBox="1"/>
            <p:nvPr/>
          </p:nvSpPr>
          <p:spPr>
            <a:xfrm>
              <a:off x="3481009" y="2300041"/>
              <a:ext cx="1066893" cy="307607"/>
            </a:xfrm>
            <a:prstGeom prst="rect">
              <a:avLst/>
            </a:prstGeom>
            <a:solidFill>
              <a:srgbClr val="86A644"/>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Jobs</a:t>
              </a:r>
              <a:endParaRPr/>
            </a:p>
          </p:txBody>
        </p:sp>
      </p:grpSp>
      <p:grpSp>
        <p:nvGrpSpPr>
          <p:cNvPr id="266" name="Google Shape;266;p13"/>
          <p:cNvGrpSpPr/>
          <p:nvPr/>
        </p:nvGrpSpPr>
        <p:grpSpPr>
          <a:xfrm>
            <a:off x="5913438" y="1187450"/>
            <a:ext cx="1146175" cy="892175"/>
            <a:chOff x="5199389" y="2860876"/>
            <a:chExt cx="1400510" cy="1176069"/>
          </a:xfrm>
        </p:grpSpPr>
        <p:pic>
          <p:nvPicPr>
            <p:cNvPr id="267" name="Google Shape;267;p13"/>
            <p:cNvPicPr preferRelativeResize="0"/>
            <p:nvPr/>
          </p:nvPicPr>
          <p:blipFill rotWithShape="1">
            <a:blip r:embed="rId4">
              <a:alphaModFix/>
            </a:blip>
            <a:srcRect b="0" l="0" r="0" t="0"/>
            <a:stretch/>
          </p:blipFill>
          <p:spPr>
            <a:xfrm>
              <a:off x="5199389" y="2860876"/>
              <a:ext cx="1400510" cy="1176069"/>
            </a:xfrm>
            <a:prstGeom prst="rect">
              <a:avLst/>
            </a:prstGeom>
            <a:noFill/>
            <a:ln>
              <a:noFill/>
            </a:ln>
          </p:spPr>
        </p:pic>
        <p:pic>
          <p:nvPicPr>
            <p:cNvPr id="268" name="Google Shape;268;p13"/>
            <p:cNvPicPr preferRelativeResize="0"/>
            <p:nvPr/>
          </p:nvPicPr>
          <p:blipFill rotWithShape="1">
            <a:blip r:embed="rId5">
              <a:alphaModFix/>
            </a:blip>
            <a:srcRect b="0" l="0" r="0" t="0"/>
            <a:stretch/>
          </p:blipFill>
          <p:spPr>
            <a:xfrm>
              <a:off x="5636282" y="2993916"/>
              <a:ext cx="530756" cy="425914"/>
            </a:xfrm>
            <a:prstGeom prst="rect">
              <a:avLst/>
            </a:prstGeom>
            <a:noFill/>
            <a:ln>
              <a:noFill/>
            </a:ln>
          </p:spPr>
        </p:pic>
      </p:grpSp>
      <p:grpSp>
        <p:nvGrpSpPr>
          <p:cNvPr id="269" name="Google Shape;269;p13"/>
          <p:cNvGrpSpPr/>
          <p:nvPr/>
        </p:nvGrpSpPr>
        <p:grpSpPr>
          <a:xfrm>
            <a:off x="7153275" y="1766888"/>
            <a:ext cx="1146175" cy="892175"/>
            <a:chOff x="5199389" y="2860876"/>
            <a:chExt cx="1400510" cy="1176069"/>
          </a:xfrm>
        </p:grpSpPr>
        <p:pic>
          <p:nvPicPr>
            <p:cNvPr id="270" name="Google Shape;270;p13"/>
            <p:cNvPicPr preferRelativeResize="0"/>
            <p:nvPr/>
          </p:nvPicPr>
          <p:blipFill rotWithShape="1">
            <a:blip r:embed="rId4">
              <a:alphaModFix/>
            </a:blip>
            <a:srcRect b="0" l="0" r="0" t="0"/>
            <a:stretch/>
          </p:blipFill>
          <p:spPr>
            <a:xfrm>
              <a:off x="5199389" y="2860876"/>
              <a:ext cx="1400510" cy="1176069"/>
            </a:xfrm>
            <a:prstGeom prst="rect">
              <a:avLst/>
            </a:prstGeom>
            <a:noFill/>
            <a:ln>
              <a:noFill/>
            </a:ln>
          </p:spPr>
        </p:pic>
        <p:pic>
          <p:nvPicPr>
            <p:cNvPr id="271" name="Google Shape;271;p13"/>
            <p:cNvPicPr preferRelativeResize="0"/>
            <p:nvPr/>
          </p:nvPicPr>
          <p:blipFill rotWithShape="1">
            <a:blip r:embed="rId5">
              <a:alphaModFix/>
            </a:blip>
            <a:srcRect b="0" l="0" r="0" t="0"/>
            <a:stretch/>
          </p:blipFill>
          <p:spPr>
            <a:xfrm>
              <a:off x="5636282" y="2993916"/>
              <a:ext cx="530756" cy="425914"/>
            </a:xfrm>
            <a:prstGeom prst="rect">
              <a:avLst/>
            </a:prstGeom>
            <a:noFill/>
            <a:ln>
              <a:noFill/>
            </a:ln>
          </p:spPr>
        </p:pic>
      </p:grpSp>
      <p:grpSp>
        <p:nvGrpSpPr>
          <p:cNvPr id="272" name="Google Shape;272;p13"/>
          <p:cNvGrpSpPr/>
          <p:nvPr/>
        </p:nvGrpSpPr>
        <p:grpSpPr>
          <a:xfrm>
            <a:off x="5811838" y="2325688"/>
            <a:ext cx="1146175" cy="890587"/>
            <a:chOff x="5199389" y="2860876"/>
            <a:chExt cx="1400510" cy="1176069"/>
          </a:xfrm>
        </p:grpSpPr>
        <p:pic>
          <p:nvPicPr>
            <p:cNvPr id="273" name="Google Shape;273;p13"/>
            <p:cNvPicPr preferRelativeResize="0"/>
            <p:nvPr/>
          </p:nvPicPr>
          <p:blipFill rotWithShape="1">
            <a:blip r:embed="rId4">
              <a:alphaModFix/>
            </a:blip>
            <a:srcRect b="0" l="0" r="0" t="0"/>
            <a:stretch/>
          </p:blipFill>
          <p:spPr>
            <a:xfrm>
              <a:off x="5199389" y="2860876"/>
              <a:ext cx="1400510" cy="1176069"/>
            </a:xfrm>
            <a:prstGeom prst="rect">
              <a:avLst/>
            </a:prstGeom>
            <a:noFill/>
            <a:ln>
              <a:noFill/>
            </a:ln>
          </p:spPr>
        </p:pic>
        <p:pic>
          <p:nvPicPr>
            <p:cNvPr id="274" name="Google Shape;274;p13"/>
            <p:cNvPicPr preferRelativeResize="0"/>
            <p:nvPr/>
          </p:nvPicPr>
          <p:blipFill rotWithShape="1">
            <a:blip r:embed="rId5">
              <a:alphaModFix/>
            </a:blip>
            <a:srcRect b="0" l="0" r="0" t="0"/>
            <a:stretch/>
          </p:blipFill>
          <p:spPr>
            <a:xfrm>
              <a:off x="5636282" y="2993916"/>
              <a:ext cx="530756" cy="425914"/>
            </a:xfrm>
            <a:prstGeom prst="rect">
              <a:avLst/>
            </a:prstGeom>
            <a:noFill/>
            <a:ln>
              <a:noFill/>
            </a:ln>
          </p:spPr>
        </p:pic>
      </p:grpSp>
      <p:grpSp>
        <p:nvGrpSpPr>
          <p:cNvPr id="275" name="Google Shape;275;p13"/>
          <p:cNvGrpSpPr/>
          <p:nvPr/>
        </p:nvGrpSpPr>
        <p:grpSpPr>
          <a:xfrm>
            <a:off x="6719888" y="3805238"/>
            <a:ext cx="1146175" cy="890587"/>
            <a:chOff x="5199389" y="2860876"/>
            <a:chExt cx="1400510" cy="1176069"/>
          </a:xfrm>
        </p:grpSpPr>
        <p:pic>
          <p:nvPicPr>
            <p:cNvPr id="276" name="Google Shape;276;p13"/>
            <p:cNvPicPr preferRelativeResize="0"/>
            <p:nvPr/>
          </p:nvPicPr>
          <p:blipFill rotWithShape="1">
            <a:blip r:embed="rId4">
              <a:alphaModFix/>
            </a:blip>
            <a:srcRect b="0" l="0" r="0" t="0"/>
            <a:stretch/>
          </p:blipFill>
          <p:spPr>
            <a:xfrm>
              <a:off x="5199389" y="2860876"/>
              <a:ext cx="1400510" cy="1176069"/>
            </a:xfrm>
            <a:prstGeom prst="rect">
              <a:avLst/>
            </a:prstGeom>
            <a:noFill/>
            <a:ln>
              <a:noFill/>
            </a:ln>
          </p:spPr>
        </p:pic>
        <p:pic>
          <p:nvPicPr>
            <p:cNvPr id="277" name="Google Shape;277;p13"/>
            <p:cNvPicPr preferRelativeResize="0"/>
            <p:nvPr/>
          </p:nvPicPr>
          <p:blipFill rotWithShape="1">
            <a:blip r:embed="rId5">
              <a:alphaModFix/>
            </a:blip>
            <a:srcRect b="0" l="0" r="0" t="0"/>
            <a:stretch/>
          </p:blipFill>
          <p:spPr>
            <a:xfrm>
              <a:off x="5636282" y="2993916"/>
              <a:ext cx="530756" cy="425914"/>
            </a:xfrm>
            <a:prstGeom prst="rect">
              <a:avLst/>
            </a:prstGeom>
            <a:noFill/>
            <a:ln>
              <a:noFill/>
            </a:ln>
          </p:spPr>
        </p:pic>
      </p:grpSp>
      <p:grpSp>
        <p:nvGrpSpPr>
          <p:cNvPr id="278" name="Google Shape;278;p13"/>
          <p:cNvGrpSpPr/>
          <p:nvPr/>
        </p:nvGrpSpPr>
        <p:grpSpPr>
          <a:xfrm>
            <a:off x="6719888" y="5616575"/>
            <a:ext cx="1146175" cy="890588"/>
            <a:chOff x="5199389" y="2860876"/>
            <a:chExt cx="1400510" cy="1176069"/>
          </a:xfrm>
        </p:grpSpPr>
        <p:pic>
          <p:nvPicPr>
            <p:cNvPr id="279" name="Google Shape;279;p13"/>
            <p:cNvPicPr preferRelativeResize="0"/>
            <p:nvPr/>
          </p:nvPicPr>
          <p:blipFill rotWithShape="1">
            <a:blip r:embed="rId4">
              <a:alphaModFix/>
            </a:blip>
            <a:srcRect b="0" l="0" r="0" t="0"/>
            <a:stretch/>
          </p:blipFill>
          <p:spPr>
            <a:xfrm>
              <a:off x="5199389" y="2860876"/>
              <a:ext cx="1400510" cy="1176069"/>
            </a:xfrm>
            <a:prstGeom prst="rect">
              <a:avLst/>
            </a:prstGeom>
            <a:noFill/>
            <a:ln>
              <a:noFill/>
            </a:ln>
          </p:spPr>
        </p:pic>
        <p:pic>
          <p:nvPicPr>
            <p:cNvPr id="280" name="Google Shape;280;p13"/>
            <p:cNvPicPr preferRelativeResize="0"/>
            <p:nvPr/>
          </p:nvPicPr>
          <p:blipFill rotWithShape="1">
            <a:blip r:embed="rId5">
              <a:alphaModFix/>
            </a:blip>
            <a:srcRect b="0" l="0" r="0" t="0"/>
            <a:stretch/>
          </p:blipFill>
          <p:spPr>
            <a:xfrm>
              <a:off x="5636282" y="2993916"/>
              <a:ext cx="530756" cy="425914"/>
            </a:xfrm>
            <a:prstGeom prst="rect">
              <a:avLst/>
            </a:prstGeom>
            <a:noFill/>
            <a:ln>
              <a:noFill/>
            </a:ln>
          </p:spPr>
        </p:pic>
      </p:grpSp>
      <p:cxnSp>
        <p:nvCxnSpPr>
          <p:cNvPr id="281" name="Google Shape;281;p13"/>
          <p:cNvCxnSpPr/>
          <p:nvPr/>
        </p:nvCxnSpPr>
        <p:spPr>
          <a:xfrm>
            <a:off x="5060950" y="1689100"/>
            <a:ext cx="855663" cy="9525"/>
          </a:xfrm>
          <a:prstGeom prst="straightConnector1">
            <a:avLst/>
          </a:prstGeom>
          <a:noFill/>
          <a:ln cap="flat" cmpd="sng" w="25400">
            <a:solidFill>
              <a:schemeClr val="accent1"/>
            </a:solidFill>
            <a:prstDash val="solid"/>
            <a:round/>
            <a:headEnd len="lg" w="lg" type="stealth"/>
            <a:tailEnd len="lg" w="lg" type="stealth"/>
          </a:ln>
        </p:spPr>
      </p:cxnSp>
      <p:cxnSp>
        <p:nvCxnSpPr>
          <p:cNvPr id="282" name="Google Shape;282;p13"/>
          <p:cNvCxnSpPr/>
          <p:nvPr/>
        </p:nvCxnSpPr>
        <p:spPr>
          <a:xfrm>
            <a:off x="5060950" y="2181225"/>
            <a:ext cx="2151063" cy="25400"/>
          </a:xfrm>
          <a:prstGeom prst="straightConnector1">
            <a:avLst/>
          </a:prstGeom>
          <a:noFill/>
          <a:ln cap="flat" cmpd="sng" w="25400">
            <a:solidFill>
              <a:schemeClr val="accent1"/>
            </a:solidFill>
            <a:prstDash val="solid"/>
            <a:round/>
            <a:headEnd len="lg" w="lg" type="stealth"/>
            <a:tailEnd len="lg" w="lg" type="stealth"/>
          </a:ln>
        </p:spPr>
      </p:cxnSp>
      <p:cxnSp>
        <p:nvCxnSpPr>
          <p:cNvPr id="283" name="Google Shape;283;p13"/>
          <p:cNvCxnSpPr/>
          <p:nvPr/>
        </p:nvCxnSpPr>
        <p:spPr>
          <a:xfrm>
            <a:off x="5072063" y="2741613"/>
            <a:ext cx="855662" cy="9525"/>
          </a:xfrm>
          <a:prstGeom prst="straightConnector1">
            <a:avLst/>
          </a:prstGeom>
          <a:noFill/>
          <a:ln cap="flat" cmpd="sng" w="25400">
            <a:solidFill>
              <a:schemeClr val="accent1"/>
            </a:solidFill>
            <a:prstDash val="solid"/>
            <a:round/>
            <a:headEnd len="lg" w="lg" type="stealth"/>
            <a:tailEnd len="lg" w="lg" type="stealth"/>
          </a:ln>
        </p:spPr>
      </p:cxnSp>
      <p:cxnSp>
        <p:nvCxnSpPr>
          <p:cNvPr id="284" name="Google Shape;284;p13"/>
          <p:cNvCxnSpPr/>
          <p:nvPr/>
        </p:nvCxnSpPr>
        <p:spPr>
          <a:xfrm>
            <a:off x="5060950" y="4167188"/>
            <a:ext cx="1801813" cy="15875"/>
          </a:xfrm>
          <a:prstGeom prst="straightConnector1">
            <a:avLst/>
          </a:prstGeom>
          <a:noFill/>
          <a:ln cap="flat" cmpd="sng" w="25400">
            <a:solidFill>
              <a:schemeClr val="accent1"/>
            </a:solidFill>
            <a:prstDash val="solid"/>
            <a:round/>
            <a:headEnd len="lg" w="lg" type="stealth"/>
            <a:tailEnd len="lg" w="lg" type="stealth"/>
          </a:ln>
        </p:spPr>
      </p:cxnSp>
      <p:cxnSp>
        <p:nvCxnSpPr>
          <p:cNvPr id="285" name="Google Shape;285;p13"/>
          <p:cNvCxnSpPr/>
          <p:nvPr/>
        </p:nvCxnSpPr>
        <p:spPr>
          <a:xfrm>
            <a:off x="4983163" y="6118225"/>
            <a:ext cx="1879600" cy="9525"/>
          </a:xfrm>
          <a:prstGeom prst="straightConnector1">
            <a:avLst/>
          </a:prstGeom>
          <a:noFill/>
          <a:ln cap="flat" cmpd="sng" w="25400">
            <a:solidFill>
              <a:schemeClr val="accent1"/>
            </a:solidFill>
            <a:prstDash val="solid"/>
            <a:round/>
            <a:headEnd len="lg" w="lg" type="stealth"/>
            <a:tailEnd len="lg" w="lg" type="stealth"/>
          </a:ln>
        </p:spPr>
      </p:cxnSp>
      <p:sp>
        <p:nvSpPr>
          <p:cNvPr id="286" name="Google Shape;286;p13"/>
          <p:cNvSpPr txBox="1"/>
          <p:nvPr/>
        </p:nvSpPr>
        <p:spPr>
          <a:xfrm>
            <a:off x="6081713" y="661988"/>
            <a:ext cx="1955800"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GenePattern Users</a:t>
            </a:r>
            <a:endParaRPr/>
          </a:p>
        </p:txBody>
      </p:sp>
      <p:sp>
        <p:nvSpPr>
          <p:cNvPr id="287" name="Google Shape;287;p13"/>
          <p:cNvSpPr txBox="1"/>
          <p:nvPr/>
        </p:nvSpPr>
        <p:spPr>
          <a:xfrm>
            <a:off x="3124200" y="661988"/>
            <a:ext cx="1858963"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Servers</a:t>
            </a:r>
            <a:endParaRPr/>
          </a:p>
        </p:txBody>
      </p:sp>
      <p:sp>
        <p:nvSpPr>
          <p:cNvPr id="288" name="Google Shape;288;p13"/>
          <p:cNvSpPr/>
          <p:nvPr/>
        </p:nvSpPr>
        <p:spPr>
          <a:xfrm>
            <a:off x="550863" y="4663639"/>
            <a:ext cx="1298575" cy="1841500"/>
          </a:xfrm>
          <a:prstGeom prst="flowChartMagneticDisk">
            <a:avLst/>
          </a:prstGeom>
          <a:solidFill>
            <a:srgbClr val="00B300"/>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Community</a:t>
            </a:r>
            <a:endParaRPr/>
          </a:p>
          <a:p>
            <a:pPr indent="0" lvl="0" marL="0" marR="0" rtl="0" algn="ctr">
              <a:spcBef>
                <a:spcPts val="0"/>
              </a:spcBef>
              <a:spcAft>
                <a:spcPts val="0"/>
              </a:spcAft>
              <a:buNone/>
            </a:pPr>
            <a:r>
              <a:rPr lang="en-US" sz="1800">
                <a:solidFill>
                  <a:srgbClr val="000000"/>
                </a:solidFill>
                <a:latin typeface="Calibri"/>
                <a:ea typeface="Calibri"/>
                <a:cs typeface="Calibri"/>
                <a:sym typeface="Calibri"/>
              </a:rPr>
              <a:t>Repository</a:t>
            </a:r>
            <a:endParaRPr/>
          </a:p>
        </p:txBody>
      </p:sp>
      <p:pic>
        <p:nvPicPr>
          <p:cNvPr descr="gparc-front-c8db4b306ca97db8d42ca17ee62761a0.png" id="289" name="Google Shape;289;p13"/>
          <p:cNvPicPr preferRelativeResize="0"/>
          <p:nvPr/>
        </p:nvPicPr>
        <p:blipFill rotWithShape="1">
          <a:blip r:embed="rId6">
            <a:alphaModFix/>
          </a:blip>
          <a:srcRect b="0" l="0" r="0" t="0"/>
          <a:stretch/>
        </p:blipFill>
        <p:spPr>
          <a:xfrm>
            <a:off x="857250" y="5844739"/>
            <a:ext cx="628650" cy="660400"/>
          </a:xfrm>
          <a:prstGeom prst="rect">
            <a:avLst/>
          </a:prstGeom>
          <a:noFill/>
          <a:ln>
            <a:noFill/>
          </a:ln>
        </p:spPr>
      </p:pic>
      <p:sp>
        <p:nvSpPr>
          <p:cNvPr id="290" name="Google Shape;290;p13"/>
          <p:cNvSpPr txBox="1"/>
          <p:nvPr/>
        </p:nvSpPr>
        <p:spPr>
          <a:xfrm>
            <a:off x="312738" y="661988"/>
            <a:ext cx="1858962" cy="36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Repositories</a:t>
            </a:r>
            <a:endParaRPr/>
          </a:p>
        </p:txBody>
      </p:sp>
      <p:grpSp>
        <p:nvGrpSpPr>
          <p:cNvPr id="291" name="Google Shape;291;p13"/>
          <p:cNvGrpSpPr/>
          <p:nvPr/>
        </p:nvGrpSpPr>
        <p:grpSpPr>
          <a:xfrm>
            <a:off x="2289369" y="2091610"/>
            <a:ext cx="712860" cy="4106005"/>
            <a:chOff x="2260044" y="2094359"/>
            <a:chExt cx="712860" cy="4106005"/>
          </a:xfrm>
        </p:grpSpPr>
        <p:sp>
          <p:nvSpPr>
            <p:cNvPr id="292" name="Google Shape;292;p13"/>
            <p:cNvSpPr/>
            <p:nvPr/>
          </p:nvSpPr>
          <p:spPr>
            <a:xfrm>
              <a:off x="2286000" y="2094359"/>
              <a:ext cx="686904" cy="343118"/>
            </a:xfrm>
            <a:prstGeom prst="right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13"/>
            <p:cNvSpPr/>
            <p:nvPr/>
          </p:nvSpPr>
          <p:spPr>
            <a:xfrm>
              <a:off x="2260044" y="5857246"/>
              <a:ext cx="686904" cy="343118"/>
            </a:xfrm>
            <a:prstGeom prst="right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4" name="Google Shape;294;p13"/>
          <p:cNvSpPr/>
          <p:nvPr/>
        </p:nvSpPr>
        <p:spPr>
          <a:xfrm>
            <a:off x="2293592" y="2190915"/>
            <a:ext cx="196355" cy="3907397"/>
          </a:xfrm>
          <a:prstGeom prst="rect">
            <a:avLst/>
          </a:prstGeom>
          <a:solidFill>
            <a:srgbClr val="BFBFBF"/>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p-aws logo.png" id="295" name="Google Shape;295;p13"/>
          <p:cNvPicPr preferRelativeResize="0"/>
          <p:nvPr/>
        </p:nvPicPr>
        <p:blipFill rotWithShape="1">
          <a:blip r:embed="rId7">
            <a:alphaModFix/>
          </a:blip>
          <a:srcRect b="0" l="0" r="0" t="0"/>
          <a:stretch/>
        </p:blipFill>
        <p:spPr>
          <a:xfrm>
            <a:off x="3181366" y="1183721"/>
            <a:ext cx="599286" cy="438927"/>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p:nvPr/>
        </p:nvSpPr>
        <p:spPr>
          <a:xfrm>
            <a:off x="0" y="2345400"/>
            <a:ext cx="9099000" cy="1469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Calibri"/>
              <a:buNone/>
            </a:pPr>
            <a:r>
              <a:rPr b="1" lang="en-US" sz="6000" strike="noStrike">
                <a:solidFill>
                  <a:srgbClr val="000000"/>
                </a:solidFill>
                <a:latin typeface="Calibri"/>
                <a:ea typeface="Calibri"/>
                <a:cs typeface="Calibri"/>
                <a:sym typeface="Calibri"/>
              </a:rPr>
              <a:t>Exercise #1</a:t>
            </a:r>
            <a:endParaRPr/>
          </a:p>
        </p:txBody>
      </p:sp>
      <p:pic>
        <p:nvPicPr>
          <p:cNvPr id="301" name="Google Shape;301;p17"/>
          <p:cNvPicPr preferRelativeResize="0"/>
          <p:nvPr/>
        </p:nvPicPr>
        <p:blipFill rotWithShape="1">
          <a:blip r:embed="rId3">
            <a:alphaModFix/>
          </a:blip>
          <a:srcRect b="0" l="0" r="0" t="0"/>
          <a:stretch/>
        </p:blipFill>
        <p:spPr>
          <a:xfrm>
            <a:off x="360360" y="2371320"/>
            <a:ext cx="1359720" cy="14176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eec0a3f441_0_124"/>
          <p:cNvSpPr txBox="1"/>
          <p:nvPr/>
        </p:nvSpPr>
        <p:spPr>
          <a:xfrm>
            <a:off x="425650" y="253550"/>
            <a:ext cx="8316900" cy="6147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Go to </a:t>
            </a:r>
            <a:r>
              <a:rPr lang="en-US" sz="3200">
                <a:solidFill>
                  <a:schemeClr val="hlink"/>
                </a:solidFill>
                <a:uFill>
                  <a:noFill/>
                </a:uFill>
                <a:latin typeface="Calibri"/>
                <a:ea typeface="Calibri"/>
                <a:cs typeface="Calibri"/>
                <a:sym typeface="Calibri"/>
                <a:hlinkClick r:id="rId3"/>
              </a:rPr>
              <a:t>https://cloud.genepattern.org</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Sign in using your GenePattern username and password.</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On the left, search for ConvertLineEndings and click it in the list when it comes up.</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Click “Add Path or URL” next to the “input filename” parameter and enter: </a:t>
            </a:r>
            <a:r>
              <a:rPr lang="en-US" sz="3200">
                <a:solidFill>
                  <a:schemeClr val="hlink"/>
                </a:solidFill>
                <a:uFill>
                  <a:noFill/>
                </a:uFill>
                <a:latin typeface="Calibri"/>
                <a:ea typeface="Calibri"/>
                <a:cs typeface="Calibri"/>
                <a:sym typeface="Calibri"/>
                <a:hlinkClick r:id="rId4"/>
              </a:rPr>
              <a:t>https://datasets.genepattern.org/data/all_aml/all_aml_train.gct</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Click Run.</a:t>
            </a:r>
            <a:endParaRPr sz="3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ef8ec7a509_0_2"/>
          <p:cNvSpPr/>
          <p:nvPr/>
        </p:nvSpPr>
        <p:spPr>
          <a:xfrm>
            <a:off x="0" y="2345400"/>
            <a:ext cx="9099000" cy="1469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Calibri"/>
              <a:buNone/>
            </a:pPr>
            <a:r>
              <a:rPr b="1" lang="en-US" sz="6000">
                <a:latin typeface="Calibri"/>
                <a:ea typeface="Calibri"/>
                <a:cs typeface="Calibri"/>
                <a:sym typeface="Calibri"/>
              </a:rPr>
              <a:t>g2nb</a:t>
            </a:r>
            <a:endParaRPr/>
          </a:p>
        </p:txBody>
      </p:sp>
      <p:pic>
        <p:nvPicPr>
          <p:cNvPr id="313" name="Google Shape;313;g2ef8ec7a509_0_2"/>
          <p:cNvPicPr preferRelativeResize="0"/>
          <p:nvPr/>
        </p:nvPicPr>
        <p:blipFill rotWithShape="1">
          <a:blip r:embed="rId3">
            <a:alphaModFix/>
          </a:blip>
          <a:srcRect b="0" l="0" r="0" t="0"/>
          <a:stretch/>
        </p:blipFill>
        <p:spPr>
          <a:xfrm>
            <a:off x="360360" y="2371320"/>
            <a:ext cx="1359720" cy="14176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txBox="1"/>
          <p:nvPr/>
        </p:nvSpPr>
        <p:spPr>
          <a:xfrm>
            <a:off x="1737360" y="222840"/>
            <a:ext cx="6949440" cy="14695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0505"/>
              </a:buClr>
              <a:buSzPts val="4400"/>
              <a:buFont typeface="Calibri"/>
              <a:buNone/>
            </a:pPr>
            <a:r>
              <a:rPr lang="en-US" sz="4400">
                <a:solidFill>
                  <a:srgbClr val="050505"/>
                </a:solidFill>
                <a:latin typeface="Calibri"/>
                <a:ea typeface="Calibri"/>
                <a:cs typeface="Calibri"/>
                <a:sym typeface="Calibri"/>
              </a:rPr>
              <a:t>g2nb Workspace</a:t>
            </a:r>
            <a:endParaRPr/>
          </a:p>
        </p:txBody>
      </p:sp>
      <p:pic>
        <p:nvPicPr>
          <p:cNvPr id="319" name="Google Shape;319;p14"/>
          <p:cNvPicPr preferRelativeResize="0"/>
          <p:nvPr/>
        </p:nvPicPr>
        <p:blipFill rotWithShape="1">
          <a:blip r:embed="rId3">
            <a:alphaModFix/>
          </a:blip>
          <a:srcRect b="0" l="0" r="0" t="0"/>
          <a:stretch/>
        </p:blipFill>
        <p:spPr>
          <a:xfrm>
            <a:off x="457200" y="443160"/>
            <a:ext cx="1113840" cy="1161720"/>
          </a:xfrm>
          <a:prstGeom prst="rect">
            <a:avLst/>
          </a:prstGeom>
          <a:noFill/>
          <a:ln>
            <a:noFill/>
          </a:ln>
        </p:spPr>
      </p:pic>
      <p:pic>
        <p:nvPicPr>
          <p:cNvPr id="320" name="Google Shape;320;p14"/>
          <p:cNvPicPr preferRelativeResize="0"/>
          <p:nvPr/>
        </p:nvPicPr>
        <p:blipFill>
          <a:blip r:embed="rId4">
            <a:alphaModFix/>
          </a:blip>
          <a:stretch>
            <a:fillRect/>
          </a:stretch>
        </p:blipFill>
        <p:spPr>
          <a:xfrm>
            <a:off x="152400" y="1844760"/>
            <a:ext cx="8839198" cy="458664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5"/>
          <p:cNvSpPr txBox="1"/>
          <p:nvPr/>
        </p:nvSpPr>
        <p:spPr>
          <a:xfrm>
            <a:off x="1737360" y="222840"/>
            <a:ext cx="6949440" cy="14695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0505"/>
              </a:buClr>
              <a:buSzPts val="4800"/>
              <a:buFont typeface="Calibri"/>
              <a:buNone/>
            </a:pPr>
            <a:r>
              <a:rPr b="0" lang="en-US" sz="4800" strike="noStrike">
                <a:solidFill>
                  <a:srgbClr val="050505"/>
                </a:solidFill>
                <a:latin typeface="Calibri"/>
                <a:ea typeface="Calibri"/>
                <a:cs typeface="Calibri"/>
                <a:sym typeface="Calibri"/>
              </a:rPr>
              <a:t>Jupyter</a:t>
            </a:r>
            <a:endParaRPr/>
          </a:p>
        </p:txBody>
      </p:sp>
      <p:sp>
        <p:nvSpPr>
          <p:cNvPr id="326" name="Google Shape;326;p15"/>
          <p:cNvSpPr txBox="1"/>
          <p:nvPr/>
        </p:nvSpPr>
        <p:spPr>
          <a:xfrm>
            <a:off x="1470238" y="1654560"/>
            <a:ext cx="6347881" cy="39772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50505"/>
              </a:buClr>
              <a:buSzPts val="877"/>
              <a:buFont typeface="Noto Sans Symbols"/>
              <a:buChar char="●"/>
            </a:pPr>
            <a:r>
              <a:rPr b="0" lang="en-US" sz="3200" strike="noStrike">
                <a:solidFill>
                  <a:srgbClr val="050505"/>
                </a:solidFill>
                <a:latin typeface="Calibri"/>
                <a:ea typeface="Calibri"/>
                <a:cs typeface="Calibri"/>
                <a:sym typeface="Calibri"/>
              </a:rPr>
              <a:t>Popular and well-supported framework for scientific computing</a:t>
            </a:r>
            <a:endParaRPr/>
          </a:p>
          <a:p>
            <a:pPr indent="-268310" lvl="0" marL="432000" marR="0" rtl="0" algn="l">
              <a:spcBef>
                <a:spcPts val="0"/>
              </a:spcBef>
              <a:spcAft>
                <a:spcPts val="0"/>
              </a:spcAft>
              <a:buClr>
                <a:srgbClr val="050505"/>
              </a:buClr>
              <a:buSzPts val="877"/>
              <a:buFont typeface="Noto Sans Symbols"/>
              <a:buNone/>
            </a:pPr>
            <a:r>
              <a:t/>
            </a:r>
            <a:endParaRPr b="0" sz="3200" strike="noStrike">
              <a:solidFill>
                <a:srgbClr val="050505"/>
              </a:solidFill>
              <a:latin typeface="Calibri"/>
              <a:ea typeface="Calibri"/>
              <a:cs typeface="Calibri"/>
              <a:sym typeface="Calibri"/>
            </a:endParaRPr>
          </a:p>
          <a:p>
            <a:pPr indent="-324000" lvl="0" marL="432000" marR="0" rtl="0" algn="l">
              <a:spcBef>
                <a:spcPts val="0"/>
              </a:spcBef>
              <a:spcAft>
                <a:spcPts val="0"/>
              </a:spcAft>
              <a:buClr>
                <a:srgbClr val="050505"/>
              </a:buClr>
              <a:buSzPts val="877"/>
              <a:buFont typeface="Noto Sans Symbols"/>
              <a:buChar char="●"/>
            </a:pPr>
            <a:r>
              <a:rPr b="0" lang="en-US" sz="3200" strike="noStrike">
                <a:solidFill>
                  <a:srgbClr val="050505"/>
                </a:solidFill>
                <a:latin typeface="Calibri"/>
                <a:ea typeface="Calibri"/>
                <a:cs typeface="Calibri"/>
                <a:sym typeface="Calibri"/>
              </a:rPr>
              <a:t>Ecosystem of available extensions and resources</a:t>
            </a:r>
            <a:endParaRPr/>
          </a:p>
          <a:p>
            <a:pPr indent="-268310" lvl="0" marL="432000" marR="0" rtl="0" algn="l">
              <a:spcBef>
                <a:spcPts val="0"/>
              </a:spcBef>
              <a:spcAft>
                <a:spcPts val="0"/>
              </a:spcAft>
              <a:buClr>
                <a:srgbClr val="050505"/>
              </a:buClr>
              <a:buSzPts val="877"/>
              <a:buFont typeface="Noto Sans Symbols"/>
              <a:buNone/>
            </a:pPr>
            <a:r>
              <a:t/>
            </a:r>
            <a:endParaRPr b="0" sz="3200" strike="noStrike">
              <a:solidFill>
                <a:srgbClr val="050505"/>
              </a:solidFill>
              <a:latin typeface="Calibri"/>
              <a:ea typeface="Calibri"/>
              <a:cs typeface="Calibri"/>
              <a:sym typeface="Calibri"/>
            </a:endParaRPr>
          </a:p>
          <a:p>
            <a:pPr indent="-324000" lvl="0" marL="432000" marR="0" rtl="0" algn="l">
              <a:spcBef>
                <a:spcPts val="0"/>
              </a:spcBef>
              <a:spcAft>
                <a:spcPts val="0"/>
              </a:spcAft>
              <a:buClr>
                <a:srgbClr val="050505"/>
              </a:buClr>
              <a:buSzPts val="877"/>
              <a:buFont typeface="Noto Sans Symbols"/>
              <a:buChar char="●"/>
            </a:pPr>
            <a:r>
              <a:rPr b="0" lang="en-US" sz="3200" strike="noStrike">
                <a:solidFill>
                  <a:srgbClr val="050505"/>
                </a:solidFill>
                <a:latin typeface="Calibri"/>
                <a:ea typeface="Calibri"/>
                <a:cs typeface="Calibri"/>
                <a:sym typeface="Calibri"/>
              </a:rPr>
              <a:t>Open source</a:t>
            </a:r>
            <a:endParaRPr/>
          </a:p>
        </p:txBody>
      </p:sp>
      <p:pic>
        <p:nvPicPr>
          <p:cNvPr id="327" name="Google Shape;327;p15"/>
          <p:cNvPicPr preferRelativeResize="0"/>
          <p:nvPr/>
        </p:nvPicPr>
        <p:blipFill rotWithShape="1">
          <a:blip r:embed="rId3">
            <a:alphaModFix/>
          </a:blip>
          <a:srcRect b="0" l="0" r="0" t="0"/>
          <a:stretch/>
        </p:blipFill>
        <p:spPr>
          <a:xfrm>
            <a:off x="6066692" y="4464538"/>
            <a:ext cx="2015394" cy="2015394"/>
          </a:xfrm>
          <a:prstGeom prst="rect">
            <a:avLst/>
          </a:prstGeom>
          <a:noFill/>
          <a:ln>
            <a:noFill/>
          </a:ln>
        </p:spPr>
      </p:pic>
      <p:pic>
        <p:nvPicPr>
          <p:cNvPr id="328" name="Google Shape;328;p15"/>
          <p:cNvPicPr preferRelativeResize="0"/>
          <p:nvPr/>
        </p:nvPicPr>
        <p:blipFill rotWithShape="1">
          <a:blip r:embed="rId4">
            <a:alphaModFix/>
          </a:blip>
          <a:srcRect b="0" l="0" r="0" t="0"/>
          <a:stretch/>
        </p:blipFill>
        <p:spPr>
          <a:xfrm>
            <a:off x="457200" y="443520"/>
            <a:ext cx="1113840" cy="11617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6"/>
          <p:cNvSpPr txBox="1"/>
          <p:nvPr/>
        </p:nvSpPr>
        <p:spPr>
          <a:xfrm>
            <a:off x="1737360" y="222840"/>
            <a:ext cx="6949440" cy="14695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050505"/>
              </a:buClr>
              <a:buSzPts val="4400"/>
              <a:buFont typeface="Calibri"/>
              <a:buNone/>
            </a:pPr>
            <a:r>
              <a:rPr b="0" lang="en-US" sz="4400" strike="noStrike">
                <a:solidFill>
                  <a:srgbClr val="050505"/>
                </a:solidFill>
                <a:latin typeface="Calibri"/>
                <a:ea typeface="Calibri"/>
                <a:cs typeface="Calibri"/>
                <a:sym typeface="Calibri"/>
              </a:rPr>
              <a:t>Complete Research Narrative</a:t>
            </a:r>
            <a:endParaRPr/>
          </a:p>
        </p:txBody>
      </p:sp>
      <p:pic>
        <p:nvPicPr>
          <p:cNvPr id="334" name="Google Shape;334;p16"/>
          <p:cNvPicPr preferRelativeResize="0"/>
          <p:nvPr/>
        </p:nvPicPr>
        <p:blipFill rotWithShape="1">
          <a:blip r:embed="rId3">
            <a:alphaModFix/>
          </a:blip>
          <a:srcRect b="0" l="0" r="0" t="0"/>
          <a:stretch/>
        </p:blipFill>
        <p:spPr>
          <a:xfrm>
            <a:off x="457200" y="443160"/>
            <a:ext cx="1113840" cy="1161720"/>
          </a:xfrm>
          <a:prstGeom prst="rect">
            <a:avLst/>
          </a:prstGeom>
          <a:noFill/>
          <a:ln>
            <a:noFill/>
          </a:ln>
        </p:spPr>
      </p:pic>
      <p:sp>
        <p:nvSpPr>
          <p:cNvPr id="335" name="Google Shape;335;p16"/>
          <p:cNvSpPr txBox="1"/>
          <p:nvPr/>
        </p:nvSpPr>
        <p:spPr>
          <a:xfrm>
            <a:off x="1012679" y="1654560"/>
            <a:ext cx="3941400" cy="39774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50505"/>
              </a:buClr>
              <a:buSzPts val="877"/>
              <a:buFont typeface="Noto Sans Symbols"/>
              <a:buChar char="●"/>
            </a:pPr>
            <a:r>
              <a:rPr b="0" lang="en-US" sz="3200" strike="noStrike">
                <a:solidFill>
                  <a:srgbClr val="050505"/>
                </a:solidFill>
                <a:latin typeface="Calibri"/>
                <a:ea typeface="Calibri"/>
                <a:cs typeface="Calibri"/>
                <a:sym typeface="Calibri"/>
              </a:rPr>
              <a:t>Leverages the best of Jupyter</a:t>
            </a:r>
            <a:r>
              <a:rPr lang="en-US" sz="3200">
                <a:solidFill>
                  <a:srgbClr val="050505"/>
                </a:solidFill>
                <a:latin typeface="Calibri"/>
                <a:ea typeface="Calibri"/>
                <a:cs typeface="Calibri"/>
                <a:sym typeface="Calibri"/>
              </a:rPr>
              <a:t>, </a:t>
            </a:r>
            <a:r>
              <a:rPr b="0" lang="en-US" sz="3200" strike="noStrike">
                <a:solidFill>
                  <a:srgbClr val="050505"/>
                </a:solidFill>
                <a:latin typeface="Calibri"/>
                <a:ea typeface="Calibri"/>
                <a:cs typeface="Calibri"/>
                <a:sym typeface="Calibri"/>
              </a:rPr>
              <a:t>GenePattern and other popular bioinformatics platforms</a:t>
            </a:r>
            <a:endParaRPr/>
          </a:p>
          <a:p>
            <a:pPr indent="-268310" lvl="0" marL="432000" marR="0" rtl="0" algn="l">
              <a:spcBef>
                <a:spcPts val="0"/>
              </a:spcBef>
              <a:spcAft>
                <a:spcPts val="0"/>
              </a:spcAft>
              <a:buClr>
                <a:srgbClr val="050505"/>
              </a:buClr>
              <a:buSzPts val="877"/>
              <a:buFont typeface="Noto Sans Symbols"/>
              <a:buNone/>
            </a:pPr>
            <a:r>
              <a:t/>
            </a:r>
            <a:endParaRPr b="0" sz="3200" strike="noStrike">
              <a:solidFill>
                <a:srgbClr val="050505"/>
              </a:solidFill>
              <a:latin typeface="Calibri"/>
              <a:ea typeface="Calibri"/>
              <a:cs typeface="Calibri"/>
              <a:sym typeface="Calibri"/>
            </a:endParaRPr>
          </a:p>
          <a:p>
            <a:pPr indent="-324000" lvl="0" marL="432000" marR="0" rtl="0" algn="l">
              <a:spcBef>
                <a:spcPts val="0"/>
              </a:spcBef>
              <a:spcAft>
                <a:spcPts val="0"/>
              </a:spcAft>
              <a:buClr>
                <a:srgbClr val="050505"/>
              </a:buClr>
              <a:buSzPts val="877"/>
              <a:buFont typeface="Noto Sans Symbols"/>
              <a:buChar char="●"/>
            </a:pPr>
            <a:r>
              <a:rPr b="0" lang="en-US" sz="3200" strike="noStrike">
                <a:solidFill>
                  <a:srgbClr val="050505"/>
                </a:solidFill>
                <a:latin typeface="Calibri"/>
                <a:ea typeface="Calibri"/>
                <a:cs typeface="Calibri"/>
                <a:sym typeface="Calibri"/>
              </a:rPr>
              <a:t>Interleave text, visualization, graphics and analytical aspects</a:t>
            </a:r>
            <a:endParaRPr/>
          </a:p>
        </p:txBody>
      </p:sp>
      <p:pic>
        <p:nvPicPr>
          <p:cNvPr id="336" name="Google Shape;336;p16"/>
          <p:cNvPicPr preferRelativeResize="0"/>
          <p:nvPr/>
        </p:nvPicPr>
        <p:blipFill rotWithShape="1">
          <a:blip r:embed="rId4">
            <a:alphaModFix/>
          </a:blip>
          <a:srcRect b="0" l="0" r="0" t="0"/>
          <a:stretch/>
        </p:blipFill>
        <p:spPr>
          <a:xfrm>
            <a:off x="5411263" y="3746534"/>
            <a:ext cx="1391618" cy="1391618"/>
          </a:xfrm>
          <a:prstGeom prst="rect">
            <a:avLst/>
          </a:prstGeom>
          <a:noFill/>
          <a:ln>
            <a:noFill/>
          </a:ln>
        </p:spPr>
      </p:pic>
      <p:pic>
        <p:nvPicPr>
          <p:cNvPr id="337" name="Google Shape;337;p16"/>
          <p:cNvPicPr preferRelativeResize="0"/>
          <p:nvPr/>
        </p:nvPicPr>
        <p:blipFill rotWithShape="1">
          <a:blip r:embed="rId5">
            <a:alphaModFix/>
          </a:blip>
          <a:srcRect b="0" l="0" r="0" t="0"/>
          <a:stretch/>
        </p:blipFill>
        <p:spPr>
          <a:xfrm>
            <a:off x="7140416" y="3746534"/>
            <a:ext cx="1391618" cy="1391618"/>
          </a:xfrm>
          <a:prstGeom prst="rect">
            <a:avLst/>
          </a:prstGeom>
          <a:noFill/>
          <a:ln>
            <a:noFill/>
          </a:ln>
        </p:spPr>
      </p:pic>
      <p:pic>
        <p:nvPicPr>
          <p:cNvPr id="338" name="Google Shape;338;p16"/>
          <p:cNvPicPr preferRelativeResize="0"/>
          <p:nvPr/>
        </p:nvPicPr>
        <p:blipFill rotWithShape="1">
          <a:blip r:embed="rId6">
            <a:alphaModFix/>
          </a:blip>
          <a:srcRect b="0" l="0" r="0" t="0"/>
          <a:stretch/>
        </p:blipFill>
        <p:spPr>
          <a:xfrm>
            <a:off x="7140416" y="2127838"/>
            <a:ext cx="1391618" cy="1391618"/>
          </a:xfrm>
          <a:prstGeom prst="rect">
            <a:avLst/>
          </a:prstGeom>
          <a:noFill/>
          <a:ln>
            <a:noFill/>
          </a:ln>
        </p:spPr>
      </p:pic>
      <p:pic>
        <p:nvPicPr>
          <p:cNvPr id="339" name="Google Shape;339;p16"/>
          <p:cNvPicPr preferRelativeResize="0"/>
          <p:nvPr/>
        </p:nvPicPr>
        <p:blipFill rotWithShape="1">
          <a:blip r:embed="rId7">
            <a:alphaModFix/>
          </a:blip>
          <a:srcRect b="0" l="0" r="0" t="0"/>
          <a:stretch/>
        </p:blipFill>
        <p:spPr>
          <a:xfrm>
            <a:off x="5411263" y="2127838"/>
            <a:ext cx="1391618" cy="13916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ef8ec7a509_0_12"/>
          <p:cNvSpPr txBox="1"/>
          <p:nvPr/>
        </p:nvSpPr>
        <p:spPr>
          <a:xfrm>
            <a:off x="0" y="168950"/>
            <a:ext cx="9144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1. </a:t>
            </a:r>
            <a:r>
              <a:rPr lang="en-US" sz="3600">
                <a:solidFill>
                  <a:schemeClr val="dk1"/>
                </a:solidFill>
                <a:latin typeface="Calibri"/>
                <a:ea typeface="Calibri"/>
                <a:cs typeface="Calibri"/>
                <a:sym typeface="Calibri"/>
              </a:rPr>
              <a:t>Register for an account at</a:t>
            </a:r>
            <a:r>
              <a:rPr b="0" i="0" lang="en-US" sz="3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cloud</a:t>
            </a:r>
            <a:r>
              <a:rPr b="1" i="0" lang="en-US" sz="3600" u="none" cap="none" strike="noStrike">
                <a:solidFill>
                  <a:schemeClr val="dk1"/>
                </a:solidFill>
                <a:latin typeface="Calibri"/>
                <a:ea typeface="Calibri"/>
                <a:cs typeface="Calibri"/>
                <a:sym typeface="Calibri"/>
              </a:rPr>
              <a:t>.genepattern.org</a:t>
            </a:r>
            <a:endParaRPr b="1" i="0" sz="3600" u="none" cap="none" strike="noStrike">
              <a:solidFill>
                <a:schemeClr val="dk1"/>
              </a:solidFill>
              <a:latin typeface="Calibri"/>
              <a:ea typeface="Calibri"/>
              <a:cs typeface="Calibri"/>
              <a:sym typeface="Calibri"/>
            </a:endParaRPr>
          </a:p>
        </p:txBody>
      </p:sp>
      <p:grpSp>
        <p:nvGrpSpPr>
          <p:cNvPr id="118" name="Google Shape;118;g2ef8ec7a509_0_12"/>
          <p:cNvGrpSpPr/>
          <p:nvPr/>
        </p:nvGrpSpPr>
        <p:grpSpPr>
          <a:xfrm>
            <a:off x="2188740" y="4743247"/>
            <a:ext cx="2031300" cy="1866900"/>
            <a:chOff x="3706622" y="2928302"/>
            <a:chExt cx="2031300" cy="1866900"/>
          </a:xfrm>
        </p:grpSpPr>
        <p:sp>
          <p:nvSpPr>
            <p:cNvPr id="119" name="Google Shape;119;g2ef8ec7a509_0_12"/>
            <p:cNvSpPr/>
            <p:nvPr/>
          </p:nvSpPr>
          <p:spPr>
            <a:xfrm>
              <a:off x="3788784" y="2928302"/>
              <a:ext cx="1866900" cy="1866900"/>
            </a:xfrm>
            <a:prstGeom prst="noSmoking">
              <a:avLst>
                <a:gd fmla="val 7789"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g2ef8ec7a509_0_12"/>
            <p:cNvSpPr txBox="1"/>
            <p:nvPr/>
          </p:nvSpPr>
          <p:spPr>
            <a:xfrm>
              <a:off x="3706622" y="3200083"/>
              <a:ext cx="20313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ourier"/>
                  <a:ea typeface="Courier"/>
                  <a:cs typeface="Courier"/>
                  <a:sym typeface="Courier"/>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ourier"/>
                  <a:ea typeface="Courier"/>
                  <a:cs typeface="Courier"/>
                  <a:sym typeface="Courier"/>
                </a:rPr>
                <a:t>^&amp;*()_</a:t>
              </a:r>
              <a:endParaRPr b="0" i="0" sz="1400" u="none" cap="none" strike="noStrike">
                <a:solidFill>
                  <a:srgbClr val="000000"/>
                </a:solidFill>
                <a:latin typeface="Arial"/>
                <a:ea typeface="Arial"/>
                <a:cs typeface="Arial"/>
                <a:sym typeface="Arial"/>
              </a:endParaRPr>
            </a:p>
          </p:txBody>
        </p:sp>
      </p:grpSp>
      <p:sp>
        <p:nvSpPr>
          <p:cNvPr id="121" name="Google Shape;121;g2ef8ec7a509_0_12"/>
          <p:cNvSpPr txBox="1"/>
          <p:nvPr/>
        </p:nvSpPr>
        <p:spPr>
          <a:xfrm>
            <a:off x="4302228" y="4828599"/>
            <a:ext cx="35355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No spaces or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special characters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in usernames</a:t>
            </a:r>
            <a:endParaRPr b="0" i="0" sz="1400" u="none" cap="none" strike="noStrike">
              <a:solidFill>
                <a:srgbClr val="000000"/>
              </a:solidFill>
              <a:latin typeface="Arial"/>
              <a:ea typeface="Arial"/>
              <a:cs typeface="Arial"/>
              <a:sym typeface="Arial"/>
            </a:endParaRPr>
          </a:p>
          <a:p>
            <a:pPr indent="-254000" lvl="0" marL="457200" marR="0" rtl="0" algn="l">
              <a:lnSpc>
                <a:spcPct val="100000"/>
              </a:lnSpc>
              <a:spcBef>
                <a:spcPts val="0"/>
              </a:spcBef>
              <a:spcAft>
                <a:spcPts val="0"/>
              </a:spcAft>
              <a:buClr>
                <a:schemeClr val="dk1"/>
              </a:buClr>
              <a:buSzPts val="3200"/>
              <a:buFont typeface="Calibri"/>
              <a:buNone/>
            </a:pPr>
            <a:r>
              <a:t/>
            </a:r>
            <a:endParaRPr b="1" i="0" sz="3200" u="none" cap="none" strike="noStrike">
              <a:solidFill>
                <a:schemeClr val="dk1"/>
              </a:solidFill>
              <a:latin typeface="Calibri"/>
              <a:ea typeface="Calibri"/>
              <a:cs typeface="Calibri"/>
              <a:sym typeface="Calibri"/>
            </a:endParaRPr>
          </a:p>
        </p:txBody>
      </p:sp>
      <p:pic>
        <p:nvPicPr>
          <p:cNvPr id="122" name="Google Shape;122;g2ef8ec7a509_0_12"/>
          <p:cNvPicPr preferRelativeResize="0"/>
          <p:nvPr/>
        </p:nvPicPr>
        <p:blipFill>
          <a:blip r:embed="rId3">
            <a:alphaModFix/>
          </a:blip>
          <a:stretch>
            <a:fillRect/>
          </a:stretch>
        </p:blipFill>
        <p:spPr>
          <a:xfrm>
            <a:off x="0" y="1369550"/>
            <a:ext cx="9144000" cy="3204199"/>
          </a:xfrm>
          <a:prstGeom prst="rect">
            <a:avLst/>
          </a:prstGeom>
          <a:noFill/>
          <a:ln cap="flat" cmpd="sng" w="19050">
            <a:solidFill>
              <a:schemeClr val="dk2"/>
            </a:solidFill>
            <a:prstDash val="solid"/>
            <a:round/>
            <a:headEnd len="sm" w="sm" type="none"/>
            <a:tailEnd len="sm" w="sm" type="none"/>
          </a:ln>
        </p:spPr>
      </p:pic>
      <p:sp>
        <p:nvSpPr>
          <p:cNvPr id="123" name="Google Shape;123;g2ef8ec7a509_0_12"/>
          <p:cNvSpPr/>
          <p:nvPr/>
        </p:nvSpPr>
        <p:spPr>
          <a:xfrm>
            <a:off x="0" y="2065900"/>
            <a:ext cx="4944000" cy="2334600"/>
          </a:xfrm>
          <a:prstGeom prst="roundRect">
            <a:avLst>
              <a:gd fmla="val 16667" name="adj"/>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ef8ec7a509_0_7"/>
          <p:cNvSpPr/>
          <p:nvPr/>
        </p:nvSpPr>
        <p:spPr>
          <a:xfrm>
            <a:off x="0" y="2345400"/>
            <a:ext cx="9099000" cy="1469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Calibri"/>
              <a:buNone/>
            </a:pPr>
            <a:r>
              <a:rPr b="1" lang="en-US" sz="6000" strike="noStrike">
                <a:solidFill>
                  <a:srgbClr val="000000"/>
                </a:solidFill>
                <a:latin typeface="Calibri"/>
                <a:ea typeface="Calibri"/>
                <a:cs typeface="Calibri"/>
                <a:sym typeface="Calibri"/>
              </a:rPr>
              <a:t>Exercise #</a:t>
            </a:r>
            <a:r>
              <a:rPr b="1" lang="en-US" sz="6000">
                <a:latin typeface="Calibri"/>
                <a:ea typeface="Calibri"/>
                <a:cs typeface="Calibri"/>
                <a:sym typeface="Calibri"/>
              </a:rPr>
              <a:t>2</a:t>
            </a:r>
            <a:endParaRPr/>
          </a:p>
        </p:txBody>
      </p:sp>
      <p:pic>
        <p:nvPicPr>
          <p:cNvPr id="345" name="Google Shape;345;g2ef8ec7a509_0_7"/>
          <p:cNvPicPr preferRelativeResize="0"/>
          <p:nvPr/>
        </p:nvPicPr>
        <p:blipFill rotWithShape="1">
          <a:blip r:embed="rId3">
            <a:alphaModFix/>
          </a:blip>
          <a:srcRect b="0" l="0" r="0" t="0"/>
          <a:stretch/>
        </p:blipFill>
        <p:spPr>
          <a:xfrm>
            <a:off x="360360" y="2371320"/>
            <a:ext cx="1359720" cy="1417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eec0a3f441_0_0"/>
          <p:cNvSpPr txBox="1"/>
          <p:nvPr/>
        </p:nvSpPr>
        <p:spPr>
          <a:xfrm>
            <a:off x="0" y="168950"/>
            <a:ext cx="9144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1. </a:t>
            </a:r>
            <a:r>
              <a:rPr lang="en-US" sz="3600">
                <a:solidFill>
                  <a:schemeClr val="dk1"/>
                </a:solidFill>
                <a:latin typeface="Calibri"/>
                <a:ea typeface="Calibri"/>
                <a:cs typeface="Calibri"/>
                <a:sym typeface="Calibri"/>
              </a:rPr>
              <a:t>Sign in at</a:t>
            </a:r>
            <a:r>
              <a:rPr b="0" i="0" lang="en-US" sz="3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workspace</a:t>
            </a:r>
            <a:r>
              <a:rPr b="1" i="0" lang="en-US" sz="3600" u="none" cap="none" strike="noStrike">
                <a:solidFill>
                  <a:schemeClr val="dk1"/>
                </a:solidFill>
                <a:latin typeface="Calibri"/>
                <a:ea typeface="Calibri"/>
                <a:cs typeface="Calibri"/>
                <a:sym typeface="Calibri"/>
              </a:rPr>
              <a:t>.</a:t>
            </a:r>
            <a:r>
              <a:rPr b="1" lang="en-US" sz="3600">
                <a:solidFill>
                  <a:schemeClr val="dk1"/>
                </a:solidFill>
                <a:latin typeface="Calibri"/>
                <a:ea typeface="Calibri"/>
                <a:cs typeface="Calibri"/>
                <a:sym typeface="Calibri"/>
              </a:rPr>
              <a:t>g2nb</a:t>
            </a:r>
            <a:r>
              <a:rPr b="1" i="0" lang="en-US" sz="3600" u="none" cap="none" strike="noStrike">
                <a:solidFill>
                  <a:schemeClr val="dk1"/>
                </a:solidFill>
                <a:latin typeface="Calibri"/>
                <a:ea typeface="Calibri"/>
                <a:cs typeface="Calibri"/>
                <a:sym typeface="Calibri"/>
              </a:rPr>
              <a:t>.org</a:t>
            </a:r>
            <a:endParaRPr b="1" i="0" sz="3600" u="none" cap="none" strike="noStrike">
              <a:solidFill>
                <a:schemeClr val="dk1"/>
              </a:solidFill>
              <a:latin typeface="Calibri"/>
              <a:ea typeface="Calibri"/>
              <a:cs typeface="Calibri"/>
              <a:sym typeface="Calibri"/>
            </a:endParaRPr>
          </a:p>
        </p:txBody>
      </p:sp>
      <p:grpSp>
        <p:nvGrpSpPr>
          <p:cNvPr id="351" name="Google Shape;351;g2eec0a3f441_0_0"/>
          <p:cNvGrpSpPr/>
          <p:nvPr/>
        </p:nvGrpSpPr>
        <p:grpSpPr>
          <a:xfrm>
            <a:off x="2188740" y="4743247"/>
            <a:ext cx="2031300" cy="1866900"/>
            <a:chOff x="3706622" y="2928302"/>
            <a:chExt cx="2031300" cy="1866900"/>
          </a:xfrm>
        </p:grpSpPr>
        <p:sp>
          <p:nvSpPr>
            <p:cNvPr id="352" name="Google Shape;352;g2eec0a3f441_0_0"/>
            <p:cNvSpPr/>
            <p:nvPr/>
          </p:nvSpPr>
          <p:spPr>
            <a:xfrm>
              <a:off x="3788784" y="2928302"/>
              <a:ext cx="1866900" cy="1866900"/>
            </a:xfrm>
            <a:prstGeom prst="noSmoking">
              <a:avLst>
                <a:gd fmla="val 7789"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g2eec0a3f441_0_0"/>
            <p:cNvSpPr txBox="1"/>
            <p:nvPr/>
          </p:nvSpPr>
          <p:spPr>
            <a:xfrm>
              <a:off x="3706622" y="3200083"/>
              <a:ext cx="20313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ourier"/>
                  <a:ea typeface="Courier"/>
                  <a:cs typeface="Courier"/>
                  <a:sym typeface="Courier"/>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ourier"/>
                  <a:ea typeface="Courier"/>
                  <a:cs typeface="Courier"/>
                  <a:sym typeface="Courier"/>
                </a:rPr>
                <a:t>^&amp;*()_</a:t>
              </a:r>
              <a:endParaRPr b="0" i="0" sz="1400" u="none" cap="none" strike="noStrike">
                <a:solidFill>
                  <a:srgbClr val="000000"/>
                </a:solidFill>
                <a:latin typeface="Arial"/>
                <a:ea typeface="Arial"/>
                <a:cs typeface="Arial"/>
                <a:sym typeface="Arial"/>
              </a:endParaRPr>
            </a:p>
          </p:txBody>
        </p:sp>
      </p:grpSp>
      <p:sp>
        <p:nvSpPr>
          <p:cNvPr id="354" name="Google Shape;354;g2eec0a3f441_0_0"/>
          <p:cNvSpPr txBox="1"/>
          <p:nvPr/>
        </p:nvSpPr>
        <p:spPr>
          <a:xfrm>
            <a:off x="4302228" y="4828599"/>
            <a:ext cx="35355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No spaces or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special characters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in usernames</a:t>
            </a:r>
            <a:endParaRPr b="0" i="0" sz="1400" u="none" cap="none" strike="noStrike">
              <a:solidFill>
                <a:srgbClr val="000000"/>
              </a:solidFill>
              <a:latin typeface="Arial"/>
              <a:ea typeface="Arial"/>
              <a:cs typeface="Arial"/>
              <a:sym typeface="Arial"/>
            </a:endParaRPr>
          </a:p>
          <a:p>
            <a:pPr indent="-254000" lvl="0" marL="457200" marR="0" rtl="0" algn="l">
              <a:lnSpc>
                <a:spcPct val="100000"/>
              </a:lnSpc>
              <a:spcBef>
                <a:spcPts val="0"/>
              </a:spcBef>
              <a:spcAft>
                <a:spcPts val="0"/>
              </a:spcAft>
              <a:buClr>
                <a:schemeClr val="dk1"/>
              </a:buClr>
              <a:buSzPts val="3200"/>
              <a:buFont typeface="Calibri"/>
              <a:buNone/>
            </a:pPr>
            <a:r>
              <a:t/>
            </a:r>
            <a:endParaRPr b="1" i="0" sz="3200" u="none" cap="none" strike="noStrike">
              <a:solidFill>
                <a:schemeClr val="dk1"/>
              </a:solidFill>
              <a:latin typeface="Calibri"/>
              <a:ea typeface="Calibri"/>
              <a:cs typeface="Calibri"/>
              <a:sym typeface="Calibri"/>
            </a:endParaRPr>
          </a:p>
        </p:txBody>
      </p:sp>
      <p:pic>
        <p:nvPicPr>
          <p:cNvPr id="355" name="Google Shape;355;g2eec0a3f441_0_0"/>
          <p:cNvPicPr preferRelativeResize="0"/>
          <p:nvPr/>
        </p:nvPicPr>
        <p:blipFill>
          <a:blip r:embed="rId3">
            <a:alphaModFix/>
          </a:blip>
          <a:stretch>
            <a:fillRect/>
          </a:stretch>
        </p:blipFill>
        <p:spPr>
          <a:xfrm>
            <a:off x="0" y="1445759"/>
            <a:ext cx="9143999" cy="3161382"/>
          </a:xfrm>
          <a:prstGeom prst="rect">
            <a:avLst/>
          </a:prstGeom>
          <a:noFill/>
          <a:ln>
            <a:noFill/>
          </a:ln>
        </p:spPr>
      </p:pic>
      <p:sp>
        <p:nvSpPr>
          <p:cNvPr id="356" name="Google Shape;356;g2eec0a3f441_0_0"/>
          <p:cNvSpPr/>
          <p:nvPr/>
        </p:nvSpPr>
        <p:spPr>
          <a:xfrm>
            <a:off x="3477950" y="2527100"/>
            <a:ext cx="1094100" cy="377400"/>
          </a:xfrm>
          <a:prstGeom prst="roundRect">
            <a:avLst>
              <a:gd fmla="val 16667" name="adj"/>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eec0a3f441_0_10"/>
          <p:cNvSpPr txBox="1"/>
          <p:nvPr/>
        </p:nvSpPr>
        <p:spPr>
          <a:xfrm>
            <a:off x="0" y="168950"/>
            <a:ext cx="9144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2. Run the workshop project: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202</a:t>
            </a:r>
            <a:r>
              <a:rPr b="1" lang="en-US" sz="3600">
                <a:solidFill>
                  <a:schemeClr val="dk1"/>
                </a:solidFill>
                <a:latin typeface="Calibri"/>
                <a:ea typeface="Calibri"/>
                <a:cs typeface="Calibri"/>
                <a:sym typeface="Calibri"/>
              </a:rPr>
              <a:t>4</a:t>
            </a:r>
            <a:r>
              <a:rPr b="1" i="0" lang="en-US" sz="3600" u="none" cap="none" strike="noStrike">
                <a:solidFill>
                  <a:schemeClr val="dk1"/>
                </a:solidFill>
                <a:latin typeface="Calibri"/>
                <a:ea typeface="Calibri"/>
                <a:cs typeface="Calibri"/>
                <a:sym typeface="Calibri"/>
              </a:rPr>
              <a:t>-08-</a:t>
            </a:r>
            <a:r>
              <a:rPr b="1" lang="en-US" sz="3600">
                <a:solidFill>
                  <a:schemeClr val="dk1"/>
                </a:solidFill>
                <a:latin typeface="Calibri"/>
                <a:ea typeface="Calibri"/>
                <a:cs typeface="Calibri"/>
                <a:sym typeface="Calibri"/>
              </a:rPr>
              <a:t>16</a:t>
            </a:r>
            <a:r>
              <a:rPr b="1" i="0" lang="en-US" sz="3600" u="none" cap="none" strike="noStrike">
                <a:solidFill>
                  <a:schemeClr val="dk1"/>
                </a:solidFill>
                <a:latin typeface="Calibri"/>
                <a:ea typeface="Calibri"/>
                <a:cs typeface="Calibri"/>
                <a:sym typeface="Calibri"/>
              </a:rPr>
              <a:t> MSTP </a:t>
            </a:r>
            <a:r>
              <a:rPr b="1" lang="en-US" sz="3600">
                <a:solidFill>
                  <a:schemeClr val="dk1"/>
                </a:solidFill>
                <a:latin typeface="Calibri"/>
                <a:ea typeface="Calibri"/>
                <a:cs typeface="Calibri"/>
                <a:sym typeface="Calibri"/>
              </a:rPr>
              <a:t>Bootcamp</a:t>
            </a:r>
            <a:endParaRPr b="1" i="0" sz="3600" u="none" cap="none" strike="noStrike">
              <a:solidFill>
                <a:schemeClr val="dk1"/>
              </a:solidFill>
              <a:latin typeface="Calibri"/>
              <a:ea typeface="Calibri"/>
              <a:cs typeface="Calibri"/>
              <a:sym typeface="Calibri"/>
            </a:endParaRPr>
          </a:p>
        </p:txBody>
      </p:sp>
      <p:pic>
        <p:nvPicPr>
          <p:cNvPr id="363" name="Google Shape;363;g2eec0a3f441_0_10"/>
          <p:cNvPicPr preferRelativeResize="0"/>
          <p:nvPr/>
        </p:nvPicPr>
        <p:blipFill>
          <a:blip r:embed="rId3">
            <a:alphaModFix/>
          </a:blip>
          <a:stretch>
            <a:fillRect/>
          </a:stretch>
        </p:blipFill>
        <p:spPr>
          <a:xfrm>
            <a:off x="152400" y="1521950"/>
            <a:ext cx="8839199" cy="4388292"/>
          </a:xfrm>
          <a:prstGeom prst="rect">
            <a:avLst/>
          </a:prstGeom>
          <a:noFill/>
          <a:ln cap="flat" cmpd="sng" w="19050">
            <a:solidFill>
              <a:srgbClr val="000000"/>
            </a:solidFill>
            <a:prstDash val="solid"/>
            <a:round/>
            <a:headEnd len="sm" w="sm" type="none"/>
            <a:tailEnd len="sm" w="sm" type="none"/>
          </a:ln>
        </p:spPr>
      </p:pic>
      <p:sp>
        <p:nvSpPr>
          <p:cNvPr id="364" name="Google Shape;364;g2eec0a3f441_0_10"/>
          <p:cNvSpPr/>
          <p:nvPr/>
        </p:nvSpPr>
        <p:spPr>
          <a:xfrm>
            <a:off x="6189075" y="2428750"/>
            <a:ext cx="1602900" cy="349500"/>
          </a:xfrm>
          <a:prstGeom prst="roundRect">
            <a:avLst>
              <a:gd fmla="val 16667" name="adj"/>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
          <p:cNvSpPr/>
          <p:nvPr/>
        </p:nvSpPr>
        <p:spPr>
          <a:xfrm>
            <a:off x="228600" y="290138"/>
            <a:ext cx="8763000" cy="600075"/>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Agenda</a:t>
            </a:r>
            <a:endParaRPr b="1" sz="3600">
              <a:solidFill>
                <a:schemeClr val="dk1"/>
              </a:solidFill>
              <a:latin typeface="Calibri"/>
              <a:ea typeface="Calibri"/>
              <a:cs typeface="Calibri"/>
              <a:sym typeface="Calibri"/>
            </a:endParaRPr>
          </a:p>
        </p:txBody>
      </p:sp>
      <p:sp>
        <p:nvSpPr>
          <p:cNvPr id="129" name="Google Shape;129;p3"/>
          <p:cNvSpPr txBox="1"/>
          <p:nvPr/>
        </p:nvSpPr>
        <p:spPr>
          <a:xfrm>
            <a:off x="2493975" y="1689825"/>
            <a:ext cx="4337700" cy="4016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Overview</a:t>
            </a:r>
            <a:endParaRPr sz="2400">
              <a:solidFill>
                <a:schemeClr val="dk1"/>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Data Prep</a:t>
            </a:r>
            <a:endParaRPr sz="2400">
              <a:solidFill>
                <a:schemeClr val="dk1"/>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Differential Analysis</a:t>
            </a:r>
            <a:endParaRPr sz="2400">
              <a:solidFill>
                <a:schemeClr val="dk1"/>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GSEA</a:t>
            </a:r>
            <a:endParaRPr sz="2400">
              <a:solidFill>
                <a:schemeClr val="dk1"/>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MSigDB</a:t>
            </a:r>
            <a:endParaRPr sz="2400">
              <a:solidFill>
                <a:schemeClr val="dk1"/>
              </a:solidFill>
              <a:latin typeface="Calibri"/>
              <a:ea typeface="Calibri"/>
              <a:cs typeface="Calibri"/>
              <a:sym typeface="Calibri"/>
            </a:endParaRPr>
          </a:p>
          <a:p>
            <a:pPr indent="-342900" lvl="0" marL="342900" marR="0" rtl="0" algn="l">
              <a:lnSpc>
                <a:spcPct val="90000"/>
              </a:lnSpc>
              <a:spcBef>
                <a:spcPts val="48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Break</a:t>
            </a:r>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Classification &amp; Prediction</a:t>
            </a:r>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IGV</a:t>
            </a:r>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Single-cell RNA-Seq Clustering</a:t>
            </a:r>
            <a:endParaRPr/>
          </a:p>
          <a:p>
            <a:pPr indent="-342900" lvl="0" marL="342900" marR="0" rtl="0" algn="l">
              <a:lnSpc>
                <a:spcPct val="9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Closing</a:t>
            </a:r>
            <a:endParaRPr/>
          </a:p>
          <a:p>
            <a:pPr indent="0" lvl="0" marL="0" marR="0" rtl="0" algn="l">
              <a:lnSpc>
                <a:spcPct val="90000"/>
              </a:lnSpc>
              <a:spcBef>
                <a:spcPts val="480"/>
              </a:spcBef>
              <a:spcAft>
                <a:spcPts val="0"/>
              </a:spcAft>
              <a:buNone/>
            </a:pPr>
            <a:r>
              <a:t/>
            </a:r>
            <a:endParaRPr sz="2400">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idx="4294967295" type="ctrTitle"/>
          </p:nvPr>
        </p:nvSpPr>
        <p:spPr>
          <a:xfrm>
            <a:off x="950025" y="2254599"/>
            <a:ext cx="800397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GenePattern Overview</a:t>
            </a:r>
            <a:endParaRPr/>
          </a:p>
        </p:txBody>
      </p:sp>
      <p:pic>
        <p:nvPicPr>
          <p:cNvPr id="136" name="Google Shape;136;p4"/>
          <p:cNvPicPr preferRelativeResize="0"/>
          <p:nvPr/>
        </p:nvPicPr>
        <p:blipFill rotWithShape="1">
          <a:blip r:embed="rId3">
            <a:alphaModFix/>
          </a:blip>
          <a:srcRect b="0" l="0" r="0" t="0"/>
          <a:stretch/>
        </p:blipFill>
        <p:spPr>
          <a:xfrm>
            <a:off x="1117278" y="2425955"/>
            <a:ext cx="1114286" cy="11619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457200" y="16836"/>
            <a:ext cx="8229600" cy="56560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Tools for Bioinformatics</a:t>
            </a:r>
            <a:endParaRPr/>
          </a:p>
        </p:txBody>
      </p:sp>
      <p:pic>
        <p:nvPicPr>
          <p:cNvPr id="142" name="Google Shape;142;p5"/>
          <p:cNvPicPr preferRelativeResize="0"/>
          <p:nvPr/>
        </p:nvPicPr>
        <p:blipFill rotWithShape="1">
          <a:blip r:embed="rId3">
            <a:alphaModFix/>
          </a:blip>
          <a:srcRect b="0" l="0" r="0" t="0"/>
          <a:stretch/>
        </p:blipFill>
        <p:spPr>
          <a:xfrm>
            <a:off x="-10268" y="824906"/>
            <a:ext cx="5439134" cy="903550"/>
          </a:xfrm>
          <a:prstGeom prst="rect">
            <a:avLst/>
          </a:prstGeom>
          <a:noFill/>
          <a:ln>
            <a:noFill/>
          </a:ln>
        </p:spPr>
      </p:pic>
      <p:pic>
        <p:nvPicPr>
          <p:cNvPr id="143" name="Google Shape;143;p5"/>
          <p:cNvPicPr preferRelativeResize="0"/>
          <p:nvPr/>
        </p:nvPicPr>
        <p:blipFill rotWithShape="1">
          <a:blip r:embed="rId4">
            <a:alphaModFix/>
          </a:blip>
          <a:srcRect b="0" l="-1" r="28613" t="0"/>
          <a:stretch/>
        </p:blipFill>
        <p:spPr>
          <a:xfrm>
            <a:off x="-10268" y="1728456"/>
            <a:ext cx="5212080" cy="548550"/>
          </a:xfrm>
          <a:prstGeom prst="rect">
            <a:avLst/>
          </a:prstGeom>
          <a:noFill/>
          <a:ln>
            <a:noFill/>
          </a:ln>
        </p:spPr>
      </p:pic>
      <p:pic>
        <p:nvPicPr>
          <p:cNvPr id="144" name="Google Shape;144;p5"/>
          <p:cNvPicPr preferRelativeResize="0"/>
          <p:nvPr/>
        </p:nvPicPr>
        <p:blipFill rotWithShape="1">
          <a:blip r:embed="rId5">
            <a:alphaModFix/>
          </a:blip>
          <a:srcRect b="0" l="0" r="0" t="0"/>
          <a:stretch/>
        </p:blipFill>
        <p:spPr>
          <a:xfrm>
            <a:off x="5439134" y="824906"/>
            <a:ext cx="3551204" cy="1317781"/>
          </a:xfrm>
          <a:prstGeom prst="rect">
            <a:avLst/>
          </a:prstGeom>
          <a:noFill/>
          <a:ln cap="flat" cmpd="sng" w="9525">
            <a:solidFill>
              <a:srgbClr val="BFBFBF"/>
            </a:solidFill>
            <a:prstDash val="solid"/>
            <a:round/>
            <a:headEnd len="sm" w="sm" type="none"/>
            <a:tailEnd len="sm" w="sm" type="none"/>
          </a:ln>
        </p:spPr>
      </p:pic>
      <p:pic>
        <p:nvPicPr>
          <p:cNvPr id="145" name="Google Shape;145;p5"/>
          <p:cNvPicPr preferRelativeResize="0"/>
          <p:nvPr/>
        </p:nvPicPr>
        <p:blipFill rotWithShape="1">
          <a:blip r:embed="rId6">
            <a:alphaModFix/>
          </a:blip>
          <a:srcRect b="0" l="0" r="0" t="0"/>
          <a:stretch/>
        </p:blipFill>
        <p:spPr>
          <a:xfrm>
            <a:off x="5943850" y="2691237"/>
            <a:ext cx="3134812" cy="905396"/>
          </a:xfrm>
          <a:prstGeom prst="rect">
            <a:avLst/>
          </a:prstGeom>
          <a:noFill/>
          <a:ln>
            <a:noFill/>
          </a:ln>
        </p:spPr>
      </p:pic>
      <p:pic>
        <p:nvPicPr>
          <p:cNvPr id="146" name="Google Shape;146;p5"/>
          <p:cNvPicPr preferRelativeResize="0"/>
          <p:nvPr/>
        </p:nvPicPr>
        <p:blipFill rotWithShape="1">
          <a:blip r:embed="rId7">
            <a:alphaModFix/>
          </a:blip>
          <a:srcRect b="0" l="0" r="0" t="0"/>
          <a:stretch/>
        </p:blipFill>
        <p:spPr>
          <a:xfrm>
            <a:off x="39695" y="2260922"/>
            <a:ext cx="3978195" cy="878143"/>
          </a:xfrm>
          <a:prstGeom prst="rect">
            <a:avLst/>
          </a:prstGeom>
          <a:noFill/>
          <a:ln>
            <a:noFill/>
          </a:ln>
        </p:spPr>
      </p:pic>
      <p:pic>
        <p:nvPicPr>
          <p:cNvPr id="147" name="Google Shape;147;p5"/>
          <p:cNvPicPr preferRelativeResize="0"/>
          <p:nvPr/>
        </p:nvPicPr>
        <p:blipFill rotWithShape="1">
          <a:blip r:embed="rId8">
            <a:alphaModFix/>
          </a:blip>
          <a:srcRect b="0" l="0" r="0" t="0"/>
          <a:stretch/>
        </p:blipFill>
        <p:spPr>
          <a:xfrm>
            <a:off x="39695" y="3182402"/>
            <a:ext cx="2659336" cy="528004"/>
          </a:xfrm>
          <a:prstGeom prst="rect">
            <a:avLst/>
          </a:prstGeom>
          <a:noFill/>
          <a:ln>
            <a:noFill/>
          </a:ln>
        </p:spPr>
      </p:pic>
      <p:pic>
        <p:nvPicPr>
          <p:cNvPr id="148" name="Google Shape;148;p5"/>
          <p:cNvPicPr preferRelativeResize="0"/>
          <p:nvPr/>
        </p:nvPicPr>
        <p:blipFill rotWithShape="1">
          <a:blip r:embed="rId9">
            <a:alphaModFix/>
          </a:blip>
          <a:srcRect b="0" l="0" r="0" t="0"/>
          <a:stretch/>
        </p:blipFill>
        <p:spPr>
          <a:xfrm>
            <a:off x="2699031" y="3182402"/>
            <a:ext cx="3137311" cy="537084"/>
          </a:xfrm>
          <a:prstGeom prst="rect">
            <a:avLst/>
          </a:prstGeom>
          <a:noFill/>
          <a:ln>
            <a:noFill/>
          </a:ln>
        </p:spPr>
      </p:pic>
      <p:pic>
        <p:nvPicPr>
          <p:cNvPr id="149" name="Google Shape;149;p5"/>
          <p:cNvPicPr preferRelativeResize="0"/>
          <p:nvPr/>
        </p:nvPicPr>
        <p:blipFill rotWithShape="1">
          <a:blip r:embed="rId10">
            <a:alphaModFix/>
          </a:blip>
          <a:srcRect b="0" l="0" r="0" t="0"/>
          <a:stretch/>
        </p:blipFill>
        <p:spPr>
          <a:xfrm>
            <a:off x="39695" y="3710406"/>
            <a:ext cx="3714750" cy="285750"/>
          </a:xfrm>
          <a:prstGeom prst="rect">
            <a:avLst/>
          </a:prstGeom>
          <a:noFill/>
          <a:ln cap="flat" cmpd="sng" w="9525">
            <a:solidFill>
              <a:srgbClr val="BFBFBF"/>
            </a:solidFill>
            <a:prstDash val="solid"/>
            <a:round/>
            <a:headEnd len="sm" w="sm" type="none"/>
            <a:tailEnd len="sm" w="sm" type="none"/>
          </a:ln>
        </p:spPr>
      </p:pic>
      <p:pic>
        <p:nvPicPr>
          <p:cNvPr id="150" name="Google Shape;150;p5"/>
          <p:cNvPicPr preferRelativeResize="0"/>
          <p:nvPr/>
        </p:nvPicPr>
        <p:blipFill rotWithShape="1">
          <a:blip r:embed="rId11">
            <a:alphaModFix/>
          </a:blip>
          <a:srcRect b="0" l="0" r="0" t="0"/>
          <a:stretch/>
        </p:blipFill>
        <p:spPr>
          <a:xfrm>
            <a:off x="4028158" y="2723388"/>
            <a:ext cx="1915692" cy="452981"/>
          </a:xfrm>
          <a:prstGeom prst="rect">
            <a:avLst/>
          </a:prstGeom>
          <a:noFill/>
          <a:ln cap="flat" cmpd="sng" w="9525">
            <a:solidFill>
              <a:srgbClr val="BFBFBF"/>
            </a:solidFill>
            <a:prstDash val="solid"/>
            <a:round/>
            <a:headEnd len="sm" w="sm" type="none"/>
            <a:tailEnd len="sm" w="sm" type="none"/>
          </a:ln>
        </p:spPr>
      </p:pic>
      <p:pic>
        <p:nvPicPr>
          <p:cNvPr id="151" name="Google Shape;151;p5"/>
          <p:cNvPicPr preferRelativeResize="0"/>
          <p:nvPr/>
        </p:nvPicPr>
        <p:blipFill rotWithShape="1">
          <a:blip r:embed="rId12">
            <a:alphaModFix/>
          </a:blip>
          <a:srcRect b="0" l="0" r="0" t="0"/>
          <a:stretch/>
        </p:blipFill>
        <p:spPr>
          <a:xfrm>
            <a:off x="6589462" y="3596633"/>
            <a:ext cx="2489200" cy="1282700"/>
          </a:xfrm>
          <a:prstGeom prst="rect">
            <a:avLst/>
          </a:prstGeom>
          <a:noFill/>
          <a:ln>
            <a:noFill/>
          </a:ln>
        </p:spPr>
      </p:pic>
      <p:pic>
        <p:nvPicPr>
          <p:cNvPr id="152" name="Google Shape;152;p5"/>
          <p:cNvPicPr preferRelativeResize="0"/>
          <p:nvPr/>
        </p:nvPicPr>
        <p:blipFill rotWithShape="1">
          <a:blip r:embed="rId13">
            <a:alphaModFix/>
          </a:blip>
          <a:srcRect b="0" l="0" r="0" t="0"/>
          <a:stretch/>
        </p:blipFill>
        <p:spPr>
          <a:xfrm>
            <a:off x="3764713" y="3742139"/>
            <a:ext cx="2784235" cy="1033413"/>
          </a:xfrm>
          <a:prstGeom prst="rect">
            <a:avLst/>
          </a:prstGeom>
          <a:noFill/>
          <a:ln cap="flat" cmpd="sng" w="9525">
            <a:solidFill>
              <a:srgbClr val="BFBFBF"/>
            </a:solidFill>
            <a:prstDash val="solid"/>
            <a:round/>
            <a:headEnd len="sm" w="sm" type="none"/>
            <a:tailEnd len="sm" w="sm" type="none"/>
          </a:ln>
        </p:spPr>
      </p:pic>
      <p:pic>
        <p:nvPicPr>
          <p:cNvPr id="153" name="Google Shape;153;p5"/>
          <p:cNvPicPr preferRelativeResize="0"/>
          <p:nvPr/>
        </p:nvPicPr>
        <p:blipFill rotWithShape="1">
          <a:blip r:embed="rId14">
            <a:alphaModFix/>
          </a:blip>
          <a:srcRect b="0" l="0" r="0" t="0"/>
          <a:stretch/>
        </p:blipFill>
        <p:spPr>
          <a:xfrm>
            <a:off x="5302519" y="2142687"/>
            <a:ext cx="3687819" cy="532466"/>
          </a:xfrm>
          <a:prstGeom prst="rect">
            <a:avLst/>
          </a:prstGeom>
          <a:solidFill>
            <a:srgbClr val="BFBFBF"/>
          </a:solidFill>
          <a:ln cap="flat" cmpd="sng" w="9525">
            <a:solidFill>
              <a:srgbClr val="BFBFBF"/>
            </a:solidFill>
            <a:prstDash val="solid"/>
            <a:round/>
            <a:headEnd len="sm" w="sm" type="none"/>
            <a:tailEnd len="sm" w="sm" type="none"/>
          </a:ln>
        </p:spPr>
      </p:pic>
      <p:pic>
        <p:nvPicPr>
          <p:cNvPr id="154" name="Google Shape;154;p5"/>
          <p:cNvPicPr preferRelativeResize="0"/>
          <p:nvPr/>
        </p:nvPicPr>
        <p:blipFill rotWithShape="1">
          <a:blip r:embed="rId15">
            <a:alphaModFix/>
          </a:blip>
          <a:srcRect b="0" l="0" r="0" t="0"/>
          <a:stretch/>
        </p:blipFill>
        <p:spPr>
          <a:xfrm>
            <a:off x="6589462" y="4946164"/>
            <a:ext cx="2561120" cy="477026"/>
          </a:xfrm>
          <a:prstGeom prst="rect">
            <a:avLst/>
          </a:prstGeom>
          <a:noFill/>
          <a:ln>
            <a:noFill/>
          </a:ln>
        </p:spPr>
      </p:pic>
      <p:pic>
        <p:nvPicPr>
          <p:cNvPr id="155" name="Google Shape;155;p5"/>
          <p:cNvPicPr preferRelativeResize="0"/>
          <p:nvPr/>
        </p:nvPicPr>
        <p:blipFill rotWithShape="1">
          <a:blip r:embed="rId16">
            <a:alphaModFix/>
          </a:blip>
          <a:srcRect b="0" l="0" r="0" t="0"/>
          <a:stretch/>
        </p:blipFill>
        <p:spPr>
          <a:xfrm>
            <a:off x="4050056" y="5423190"/>
            <a:ext cx="4387903" cy="526548"/>
          </a:xfrm>
          <a:prstGeom prst="rect">
            <a:avLst/>
          </a:prstGeom>
          <a:noFill/>
          <a:ln cap="flat" cmpd="sng" w="9525">
            <a:solidFill>
              <a:srgbClr val="BFBFBF"/>
            </a:solidFill>
            <a:prstDash val="solid"/>
            <a:round/>
            <a:headEnd len="sm" w="sm" type="none"/>
            <a:tailEnd len="sm" w="sm" type="none"/>
          </a:ln>
        </p:spPr>
      </p:pic>
      <p:pic>
        <p:nvPicPr>
          <p:cNvPr id="156" name="Google Shape;156;p5"/>
          <p:cNvPicPr preferRelativeResize="0"/>
          <p:nvPr/>
        </p:nvPicPr>
        <p:blipFill rotWithShape="1">
          <a:blip r:embed="rId17">
            <a:alphaModFix/>
          </a:blip>
          <a:srcRect b="0" l="0" r="0" t="0"/>
          <a:stretch/>
        </p:blipFill>
        <p:spPr>
          <a:xfrm>
            <a:off x="39695" y="3996157"/>
            <a:ext cx="3065734" cy="468946"/>
          </a:xfrm>
          <a:prstGeom prst="rect">
            <a:avLst/>
          </a:prstGeom>
          <a:noFill/>
          <a:ln cap="flat" cmpd="sng" w="9525">
            <a:solidFill>
              <a:srgbClr val="BFBFBF"/>
            </a:solidFill>
            <a:prstDash val="solid"/>
            <a:round/>
            <a:headEnd len="sm" w="sm" type="none"/>
            <a:tailEnd len="sm" w="sm" type="none"/>
          </a:ln>
        </p:spPr>
      </p:pic>
      <p:pic>
        <p:nvPicPr>
          <p:cNvPr id="157" name="Google Shape;157;p5"/>
          <p:cNvPicPr preferRelativeResize="0"/>
          <p:nvPr/>
        </p:nvPicPr>
        <p:blipFill rotWithShape="1">
          <a:blip r:embed="rId18">
            <a:alphaModFix/>
          </a:blip>
          <a:srcRect b="0" l="0" r="0" t="0"/>
          <a:stretch/>
        </p:blipFill>
        <p:spPr>
          <a:xfrm>
            <a:off x="39695" y="4462569"/>
            <a:ext cx="2988668" cy="979120"/>
          </a:xfrm>
          <a:prstGeom prst="rect">
            <a:avLst/>
          </a:prstGeom>
          <a:noFill/>
          <a:ln>
            <a:noFill/>
          </a:ln>
        </p:spPr>
      </p:pic>
      <p:pic>
        <p:nvPicPr>
          <p:cNvPr id="158" name="Google Shape;158;p5"/>
          <p:cNvPicPr preferRelativeResize="0"/>
          <p:nvPr/>
        </p:nvPicPr>
        <p:blipFill rotWithShape="1">
          <a:blip r:embed="rId19">
            <a:alphaModFix/>
          </a:blip>
          <a:srcRect b="0" l="0" r="0" t="0"/>
          <a:stretch/>
        </p:blipFill>
        <p:spPr>
          <a:xfrm>
            <a:off x="457200" y="5451834"/>
            <a:ext cx="3592856" cy="484090"/>
          </a:xfrm>
          <a:prstGeom prst="rect">
            <a:avLst/>
          </a:prstGeom>
          <a:noFill/>
          <a:ln cap="flat" cmpd="sng" w="9525">
            <a:solidFill>
              <a:srgbClr val="BFBFBF"/>
            </a:solidFill>
            <a:prstDash val="solid"/>
            <a:round/>
            <a:headEnd len="sm" w="sm" type="none"/>
            <a:tailEnd len="sm" w="sm" type="none"/>
          </a:ln>
        </p:spPr>
      </p:pic>
      <p:pic>
        <p:nvPicPr>
          <p:cNvPr id="159" name="Google Shape;159;p5"/>
          <p:cNvPicPr preferRelativeResize="0"/>
          <p:nvPr/>
        </p:nvPicPr>
        <p:blipFill rotWithShape="1">
          <a:blip r:embed="rId20">
            <a:alphaModFix/>
          </a:blip>
          <a:srcRect b="0" l="0" r="0" t="0"/>
          <a:stretch/>
        </p:blipFill>
        <p:spPr>
          <a:xfrm>
            <a:off x="3038631" y="4775552"/>
            <a:ext cx="3550831" cy="254329"/>
          </a:xfrm>
          <a:prstGeom prst="rect">
            <a:avLst/>
          </a:prstGeom>
          <a:noFill/>
          <a:ln cap="flat" cmpd="sng" w="9525">
            <a:solidFill>
              <a:srgbClr val="BFBFBF"/>
            </a:solidFill>
            <a:prstDash val="solid"/>
            <a:round/>
            <a:headEnd len="sm" w="sm" type="none"/>
            <a:tailEnd len="sm" w="sm" type="none"/>
          </a:ln>
        </p:spPr>
      </p:pic>
      <p:pic>
        <p:nvPicPr>
          <p:cNvPr id="160" name="Google Shape;160;p5"/>
          <p:cNvPicPr preferRelativeResize="0"/>
          <p:nvPr/>
        </p:nvPicPr>
        <p:blipFill rotWithShape="1">
          <a:blip r:embed="rId21">
            <a:alphaModFix/>
          </a:blip>
          <a:srcRect b="0" l="0" r="0" t="0"/>
          <a:stretch/>
        </p:blipFill>
        <p:spPr>
          <a:xfrm>
            <a:off x="3081043" y="5979745"/>
            <a:ext cx="4924265" cy="256472"/>
          </a:xfrm>
          <a:prstGeom prst="rect">
            <a:avLst/>
          </a:prstGeom>
          <a:noFill/>
          <a:ln cap="flat" cmpd="sng" w="9525">
            <a:solidFill>
              <a:srgbClr val="BFBFBF"/>
            </a:solidFill>
            <a:prstDash val="solid"/>
            <a:round/>
            <a:headEnd len="sm" w="sm" type="none"/>
            <a:tailEnd len="sm" w="sm" type="none"/>
          </a:ln>
        </p:spPr>
      </p:pic>
      <p:pic>
        <p:nvPicPr>
          <p:cNvPr id="161" name="Google Shape;161;p5"/>
          <p:cNvPicPr preferRelativeResize="0"/>
          <p:nvPr/>
        </p:nvPicPr>
        <p:blipFill rotWithShape="1">
          <a:blip r:embed="rId22">
            <a:alphaModFix/>
          </a:blip>
          <a:srcRect b="0" l="0" r="0" t="0"/>
          <a:stretch/>
        </p:blipFill>
        <p:spPr>
          <a:xfrm>
            <a:off x="4845412" y="6265050"/>
            <a:ext cx="3501666" cy="575128"/>
          </a:xfrm>
          <a:prstGeom prst="rect">
            <a:avLst/>
          </a:prstGeom>
          <a:noFill/>
          <a:ln>
            <a:noFill/>
          </a:ln>
        </p:spPr>
      </p:pic>
      <p:pic>
        <p:nvPicPr>
          <p:cNvPr id="162" name="Google Shape;162;p5"/>
          <p:cNvPicPr preferRelativeResize="0"/>
          <p:nvPr/>
        </p:nvPicPr>
        <p:blipFill rotWithShape="1">
          <a:blip r:embed="rId23">
            <a:alphaModFix/>
          </a:blip>
          <a:srcRect b="0" l="0" r="0" t="0"/>
          <a:stretch/>
        </p:blipFill>
        <p:spPr>
          <a:xfrm>
            <a:off x="17708" y="5977844"/>
            <a:ext cx="3020923" cy="880156"/>
          </a:xfrm>
          <a:prstGeom prst="rect">
            <a:avLst/>
          </a:prstGeom>
          <a:noFill/>
          <a:ln>
            <a:noFill/>
          </a:ln>
        </p:spPr>
      </p:pic>
      <p:pic>
        <p:nvPicPr>
          <p:cNvPr id="163" name="Google Shape;163;p5"/>
          <p:cNvPicPr preferRelativeResize="0"/>
          <p:nvPr/>
        </p:nvPicPr>
        <p:blipFill rotWithShape="1">
          <a:blip r:embed="rId24">
            <a:alphaModFix/>
          </a:blip>
          <a:srcRect b="0" l="0" r="0" t="0"/>
          <a:stretch/>
        </p:blipFill>
        <p:spPr>
          <a:xfrm>
            <a:off x="3050305" y="5029881"/>
            <a:ext cx="2955599" cy="393309"/>
          </a:xfrm>
          <a:prstGeom prst="rect">
            <a:avLst/>
          </a:prstGeom>
          <a:noFill/>
          <a:ln>
            <a:noFill/>
          </a:ln>
        </p:spPr>
      </p:pic>
      <p:pic>
        <p:nvPicPr>
          <p:cNvPr id="164" name="Google Shape;164;p5"/>
          <p:cNvPicPr preferRelativeResize="0"/>
          <p:nvPr/>
        </p:nvPicPr>
        <p:blipFill rotWithShape="1">
          <a:blip r:embed="rId25">
            <a:alphaModFix/>
          </a:blip>
          <a:srcRect b="0" l="0" r="0" t="0"/>
          <a:stretch/>
        </p:blipFill>
        <p:spPr>
          <a:xfrm>
            <a:off x="3105429" y="6275859"/>
            <a:ext cx="1739983" cy="5643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Problems with bioinformatics tool use and interoperability</a:t>
            </a:r>
            <a:endParaRPr/>
          </a:p>
        </p:txBody>
      </p:sp>
      <p:sp>
        <p:nvSpPr>
          <p:cNvPr id="171" name="Google Shape;171;p6"/>
          <p:cNvSpPr txBox="1"/>
          <p:nvPr>
            <p:ph idx="1" type="body"/>
          </p:nvPr>
        </p:nvSpPr>
        <p:spPr>
          <a:xfrm>
            <a:off x="457200" y="1600201"/>
            <a:ext cx="8229600" cy="397955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Tools are built using different languages and with different architectural assumptions.</a:t>
            </a:r>
            <a:endParaRPr/>
          </a:p>
          <a:p>
            <a:pPr indent="-342900" lvl="0" marL="342900" rtl="0" algn="l">
              <a:spcBef>
                <a:spcPts val="560"/>
              </a:spcBef>
              <a:spcAft>
                <a:spcPts val="0"/>
              </a:spcAft>
              <a:buClr>
                <a:schemeClr val="dk1"/>
              </a:buClr>
              <a:buSzPts val="2800"/>
              <a:buChar char="•"/>
            </a:pPr>
            <a:r>
              <a:rPr lang="en-US" sz="2800"/>
              <a:t>Each tool has its own installation and operational requirements.</a:t>
            </a:r>
            <a:endParaRPr/>
          </a:p>
          <a:p>
            <a:pPr indent="-342900" lvl="0" marL="342900" rtl="0" algn="l">
              <a:spcBef>
                <a:spcPts val="560"/>
              </a:spcBef>
              <a:spcAft>
                <a:spcPts val="0"/>
              </a:spcAft>
              <a:buClr>
                <a:schemeClr val="dk1"/>
              </a:buClr>
              <a:buSzPts val="2800"/>
              <a:buChar char="•"/>
            </a:pPr>
            <a:r>
              <a:rPr lang="en-US" sz="2800"/>
              <a:t>Tools require (sometimes extensive) Unix knowledge.</a:t>
            </a:r>
            <a:endParaRPr/>
          </a:p>
          <a:p>
            <a:pPr indent="-342900" lvl="0" marL="342900" rtl="0" algn="l">
              <a:spcBef>
                <a:spcPts val="560"/>
              </a:spcBef>
              <a:spcAft>
                <a:spcPts val="0"/>
              </a:spcAft>
              <a:buClr>
                <a:schemeClr val="dk1"/>
              </a:buClr>
              <a:buSzPts val="2800"/>
              <a:buChar char="•"/>
            </a:pPr>
            <a:r>
              <a:rPr lang="en-US" sz="2800"/>
              <a:t>Tools are not designed to communicate with each other.</a:t>
            </a:r>
            <a:endParaRPr/>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p:txBody>
      </p:sp>
      <p:sp>
        <p:nvSpPr>
          <p:cNvPr id="172" name="Google Shape;172;p6"/>
          <p:cNvSpPr txBox="1"/>
          <p:nvPr/>
        </p:nvSpPr>
        <p:spPr>
          <a:xfrm>
            <a:off x="389267" y="5465471"/>
            <a:ext cx="8297533" cy="95410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FF00"/>
                </a:solidFill>
                <a:latin typeface="Courier"/>
                <a:ea typeface="Courier"/>
                <a:cs typeface="Courier"/>
                <a:sym typeface="Courier"/>
              </a:rPr>
              <a:t>bowtie -a --best --strata -S -m 100 -X 400 --chunkmbs 256 --fullref -p 4 Dmel.BDGP5-transcripts \ -1 SRR031714_1.fastq -2 SRR031714_2.fastq | samtools view -F 0xC -bS - | \ samtools sort -n - ~/Desktop/untreated3-transcriptome</a:t>
            </a:r>
            <a:endParaRPr sz="1400">
              <a:solidFill>
                <a:srgbClr val="FFFF00"/>
              </a:solidFill>
              <a:latin typeface="Courier"/>
              <a:ea typeface="Courier"/>
              <a:cs typeface="Courier"/>
              <a:sym typeface="Couri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type="title"/>
          </p:nvPr>
        </p:nvSpPr>
        <p:spPr>
          <a:xfrm>
            <a:off x="457200" y="274638"/>
            <a:ext cx="8229600" cy="85049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features: Wrapping tools</a:t>
            </a:r>
            <a:endParaRPr/>
          </a:p>
        </p:txBody>
      </p:sp>
      <p:sp>
        <p:nvSpPr>
          <p:cNvPr id="179" name="Google Shape;179;p7"/>
          <p:cNvSpPr txBox="1"/>
          <p:nvPr>
            <p:ph idx="1" type="body"/>
          </p:nvPr>
        </p:nvSpPr>
        <p:spPr>
          <a:xfrm>
            <a:off x="457200" y="1600200"/>
            <a:ext cx="3185791"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“Wrap” tools in a web-based interface</a:t>
            </a:r>
            <a:endParaRPr/>
          </a:p>
          <a:p>
            <a:pPr indent="-342900" lvl="0" marL="342900" rtl="0" algn="l">
              <a:spcBef>
                <a:spcPts val="400"/>
              </a:spcBef>
              <a:spcAft>
                <a:spcPts val="0"/>
              </a:spcAft>
              <a:buClr>
                <a:schemeClr val="dk1"/>
              </a:buClr>
              <a:buSzPts val="2000"/>
              <a:buChar char="•"/>
            </a:pPr>
            <a:r>
              <a:rPr lang="en-US" sz="2000"/>
              <a:t>No installation/running requirements</a:t>
            </a:r>
            <a:endParaRPr/>
          </a:p>
          <a:p>
            <a:pPr indent="-342900" lvl="0" marL="342900" rtl="0" algn="l">
              <a:spcBef>
                <a:spcPts val="400"/>
              </a:spcBef>
              <a:spcAft>
                <a:spcPts val="0"/>
              </a:spcAft>
              <a:buClr>
                <a:schemeClr val="dk1"/>
              </a:buClr>
              <a:buSzPts val="2000"/>
              <a:buChar char="•"/>
            </a:pPr>
            <a:r>
              <a:rPr lang="en-US" sz="2000"/>
              <a:t>No programming required</a:t>
            </a:r>
            <a:endParaRPr/>
          </a:p>
          <a:p>
            <a:pPr indent="-342900" lvl="0" marL="342900" rtl="0" algn="l">
              <a:spcBef>
                <a:spcPts val="400"/>
              </a:spcBef>
              <a:spcAft>
                <a:spcPts val="0"/>
              </a:spcAft>
              <a:buClr>
                <a:schemeClr val="dk1"/>
              </a:buClr>
              <a:buSzPts val="2000"/>
              <a:buChar char="•"/>
            </a:pPr>
            <a:r>
              <a:rPr lang="en-US" sz="2000"/>
              <a:t>Fill out required parameters and provide input files</a:t>
            </a:r>
            <a:endParaRPr sz="2000"/>
          </a:p>
        </p:txBody>
      </p:sp>
      <p:pic>
        <p:nvPicPr>
          <p:cNvPr id="180" name="Google Shape;180;p7"/>
          <p:cNvPicPr preferRelativeResize="0"/>
          <p:nvPr/>
        </p:nvPicPr>
        <p:blipFill rotWithShape="1">
          <a:blip r:embed="rId3">
            <a:alphaModFix/>
          </a:blip>
          <a:srcRect b="0" l="0" r="0" t="0"/>
          <a:stretch/>
        </p:blipFill>
        <p:spPr>
          <a:xfrm>
            <a:off x="3530693" y="1248388"/>
            <a:ext cx="5453818" cy="4689178"/>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features: Tool Repository</a:t>
            </a:r>
            <a:endParaRPr/>
          </a:p>
        </p:txBody>
      </p:sp>
      <p:sp>
        <p:nvSpPr>
          <p:cNvPr id="186" name="Google Shape;186;p8"/>
          <p:cNvSpPr txBox="1"/>
          <p:nvPr>
            <p:ph idx="1" type="body"/>
          </p:nvPr>
        </p:nvSpPr>
        <p:spPr>
          <a:xfrm>
            <a:off x="332509" y="1339741"/>
            <a:ext cx="4218709" cy="541084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Collection of hundreds of wrapped tools</a:t>
            </a:r>
            <a:endParaRPr/>
          </a:p>
          <a:p>
            <a:pPr indent="-342900" lvl="0" marL="342900" rtl="0" algn="l">
              <a:spcBef>
                <a:spcPts val="480"/>
              </a:spcBef>
              <a:spcAft>
                <a:spcPts val="0"/>
              </a:spcAft>
              <a:buClr>
                <a:schemeClr val="dk1"/>
              </a:buClr>
              <a:buSzPts val="2400"/>
              <a:buChar char="•"/>
            </a:pPr>
            <a:r>
              <a:rPr lang="en-US" sz="2400"/>
              <a:t>Gene expression, sequence variation, proteomics, network analysis, machine learning, flow cytometry, etc.</a:t>
            </a:r>
            <a:endParaRPr/>
          </a:p>
          <a:p>
            <a:pPr indent="-342900" lvl="0" marL="342900" rtl="0" algn="l">
              <a:spcBef>
                <a:spcPts val="480"/>
              </a:spcBef>
              <a:spcAft>
                <a:spcPts val="0"/>
              </a:spcAft>
              <a:buClr>
                <a:schemeClr val="dk1"/>
              </a:buClr>
              <a:buSzPts val="2400"/>
              <a:buChar char="•"/>
            </a:pPr>
            <a:r>
              <a:rPr lang="en-US" sz="2400"/>
              <a:t>Searchable by name, keyword, etc.</a:t>
            </a:r>
            <a:endParaRPr/>
          </a:p>
          <a:p>
            <a:pPr indent="-342900" lvl="0" marL="342900" rtl="0" algn="l">
              <a:spcBef>
                <a:spcPts val="480"/>
              </a:spcBef>
              <a:spcAft>
                <a:spcPts val="0"/>
              </a:spcAft>
              <a:buClr>
                <a:schemeClr val="dk1"/>
              </a:buClr>
              <a:buSzPts val="2400"/>
              <a:buChar char="•"/>
            </a:pPr>
            <a:r>
              <a:rPr lang="en-US" sz="2400"/>
              <a:t>Widely-used community tools, lab-developed tools, utilities</a:t>
            </a:r>
            <a:endParaRPr/>
          </a:p>
          <a:p>
            <a:pPr indent="-342900" lvl="0" marL="342900" rtl="0" algn="l">
              <a:spcBef>
                <a:spcPts val="480"/>
              </a:spcBef>
              <a:spcAft>
                <a:spcPts val="0"/>
              </a:spcAft>
              <a:buClr>
                <a:schemeClr val="dk1"/>
              </a:buClr>
              <a:buSzPts val="2400"/>
              <a:buChar char="•"/>
            </a:pPr>
            <a:r>
              <a:rPr lang="en-US" sz="2400"/>
              <a:t>Users can contribute their own tools</a:t>
            </a:r>
            <a:endParaRPr/>
          </a:p>
          <a:p>
            <a:pPr indent="-165100" lvl="0" marL="342900" rtl="0" algn="l">
              <a:spcBef>
                <a:spcPts val="560"/>
              </a:spcBef>
              <a:spcAft>
                <a:spcPts val="0"/>
              </a:spcAft>
              <a:buClr>
                <a:schemeClr val="dk1"/>
              </a:buClr>
              <a:buSzPts val="2800"/>
              <a:buNone/>
            </a:pPr>
            <a:r>
              <a:t/>
            </a:r>
            <a:endParaRPr sz="2800"/>
          </a:p>
        </p:txBody>
      </p:sp>
      <p:pic>
        <p:nvPicPr>
          <p:cNvPr id="187" name="Google Shape;187;p8"/>
          <p:cNvPicPr preferRelativeResize="0"/>
          <p:nvPr/>
        </p:nvPicPr>
        <p:blipFill rotWithShape="1">
          <a:blip r:embed="rId3">
            <a:alphaModFix/>
          </a:blip>
          <a:srcRect b="0" l="0" r="0" t="0"/>
          <a:stretch/>
        </p:blipFill>
        <p:spPr>
          <a:xfrm>
            <a:off x="4628275" y="1417638"/>
            <a:ext cx="3815830" cy="5005648"/>
          </a:xfrm>
          <a:prstGeom prst="rect">
            <a:avLst/>
          </a:prstGeom>
          <a:noFill/>
          <a:ln>
            <a:noFill/>
          </a:ln>
        </p:spPr>
      </p:pic>
      <p:sp>
        <p:nvSpPr>
          <p:cNvPr id="188" name="Google Shape;188;p8"/>
          <p:cNvSpPr/>
          <p:nvPr/>
        </p:nvSpPr>
        <p:spPr>
          <a:xfrm>
            <a:off x="4628275" y="4144042"/>
            <a:ext cx="1889227" cy="479016"/>
          </a:xfrm>
          <a:prstGeom prst="roundRect">
            <a:avLst>
              <a:gd fmla="val 16667" name="adj"/>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Solution features: Reproducibility</a:t>
            </a:r>
            <a:endParaRPr/>
          </a:p>
        </p:txBody>
      </p:sp>
      <p:sp>
        <p:nvSpPr>
          <p:cNvPr id="194" name="Google Shape;194;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Record and replay of all analyses</a:t>
            </a:r>
            <a:endParaRPr/>
          </a:p>
          <a:p>
            <a:pPr indent="-342900" lvl="0" marL="342900" rtl="0" algn="l">
              <a:spcBef>
                <a:spcPts val="640"/>
              </a:spcBef>
              <a:spcAft>
                <a:spcPts val="0"/>
              </a:spcAft>
              <a:buClr>
                <a:schemeClr val="dk1"/>
              </a:buClr>
              <a:buSzPts val="3200"/>
              <a:buChar char="•"/>
            </a:pPr>
            <a:r>
              <a:rPr lang="en-US"/>
              <a:t>Retain all versions of code – so results can be reproduced even if code changes</a:t>
            </a:r>
            <a:endParaRPr/>
          </a:p>
          <a:p>
            <a:pPr indent="-342900" lvl="0" marL="342900" rtl="0" algn="l">
              <a:spcBef>
                <a:spcPts val="640"/>
              </a:spcBef>
              <a:spcAft>
                <a:spcPts val="0"/>
              </a:spcAft>
              <a:buClr>
                <a:schemeClr val="dk1"/>
              </a:buClr>
              <a:buSzPts val="3200"/>
              <a:buChar char="•"/>
            </a:pPr>
            <a:r>
              <a:rPr lang="en-US"/>
              <a:t>Chain analyses into “pipelines”, or workflows that can be shared and published</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2012-05-17T15:07:33Z</dcterms:created>
  <dc:creator>Michael Reich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